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 id="2147483703" r:id="rId3"/>
  </p:sldMasterIdLst>
  <p:notesMasterIdLst>
    <p:notesMasterId r:id="rId61"/>
  </p:notesMasterIdLst>
  <p:handoutMasterIdLst>
    <p:handoutMasterId r:id="rId62"/>
  </p:handoutMasterIdLst>
  <p:sldIdLst>
    <p:sldId id="411" r:id="rId4"/>
    <p:sldId id="466" r:id="rId5"/>
    <p:sldId id="418" r:id="rId6"/>
    <p:sldId id="410" r:id="rId7"/>
    <p:sldId id="456" r:id="rId8"/>
    <p:sldId id="457" r:id="rId9"/>
    <p:sldId id="461" r:id="rId10"/>
    <p:sldId id="462" r:id="rId11"/>
    <p:sldId id="441" r:id="rId12"/>
    <p:sldId id="442" r:id="rId13"/>
    <p:sldId id="440" r:id="rId14"/>
    <p:sldId id="284" r:id="rId15"/>
    <p:sldId id="348" r:id="rId16"/>
    <p:sldId id="420" r:id="rId17"/>
    <p:sldId id="487" r:id="rId18"/>
    <p:sldId id="424" r:id="rId19"/>
    <p:sldId id="288" r:id="rId20"/>
    <p:sldId id="297" r:id="rId21"/>
    <p:sldId id="423" r:id="rId22"/>
    <p:sldId id="425" r:id="rId23"/>
    <p:sldId id="426" r:id="rId24"/>
    <p:sldId id="459" r:id="rId25"/>
    <p:sldId id="427" r:id="rId26"/>
    <p:sldId id="428" r:id="rId27"/>
    <p:sldId id="463" r:id="rId28"/>
    <p:sldId id="464" r:id="rId29"/>
    <p:sldId id="431" r:id="rId30"/>
    <p:sldId id="433" r:id="rId31"/>
    <p:sldId id="465" r:id="rId32"/>
    <p:sldId id="470" r:id="rId33"/>
    <p:sldId id="472" r:id="rId34"/>
    <p:sldId id="473" r:id="rId35"/>
    <p:sldId id="489" r:id="rId36"/>
    <p:sldId id="439" r:id="rId37"/>
    <p:sldId id="468" r:id="rId38"/>
    <p:sldId id="471" r:id="rId39"/>
    <p:sldId id="476" r:id="rId40"/>
    <p:sldId id="477" r:id="rId41"/>
    <p:sldId id="478" r:id="rId42"/>
    <p:sldId id="479" r:id="rId43"/>
    <p:sldId id="480" r:id="rId44"/>
    <p:sldId id="481" r:id="rId45"/>
    <p:sldId id="443" r:id="rId46"/>
    <p:sldId id="335" r:id="rId47"/>
    <p:sldId id="435" r:id="rId48"/>
    <p:sldId id="475" r:id="rId49"/>
    <p:sldId id="488" r:id="rId50"/>
    <p:sldId id="490" r:id="rId51"/>
    <p:sldId id="491" r:id="rId52"/>
    <p:sldId id="492" r:id="rId53"/>
    <p:sldId id="483" r:id="rId54"/>
    <p:sldId id="484" r:id="rId55"/>
    <p:sldId id="485" r:id="rId56"/>
    <p:sldId id="469" r:id="rId57"/>
    <p:sldId id="493" r:id="rId58"/>
    <p:sldId id="482" r:id="rId59"/>
    <p:sldId id="337" r:id="rId60"/>
  </p:sldIdLst>
  <p:sldSz cx="9144000" cy="6858000" type="screen4x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215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262D"/>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5" autoAdjust="0"/>
    <p:restoredTop sz="94690"/>
  </p:normalViewPr>
  <p:slideViewPr>
    <p:cSldViewPr snapToGrid="0" snapToObjects="1" showGuides="1">
      <p:cViewPr varScale="1">
        <p:scale>
          <a:sx n="55" d="100"/>
          <a:sy n="55" d="100"/>
        </p:scale>
        <p:origin x="1186" y="38"/>
      </p:cViewPr>
      <p:guideLst>
        <p:guide orient="horz" pos="2160"/>
        <p:guide pos="2880"/>
        <p:guide orient="horz" pos="2154"/>
      </p:guideLst>
    </p:cSldViewPr>
  </p:slideViewPr>
  <p:notesTextViewPr>
    <p:cViewPr>
      <p:scale>
        <a:sx n="3" d="2"/>
        <a:sy n="3" d="2"/>
      </p:scale>
      <p:origin x="0" y="0"/>
    </p:cViewPr>
  </p:notesTextViewPr>
  <p:notesViewPr>
    <p:cSldViewPr snapToGrid="0" snapToObjects="1" showGuides="1">
      <p:cViewPr varScale="1">
        <p:scale>
          <a:sx n="80" d="100"/>
          <a:sy n="80" d="100"/>
        </p:scale>
        <p:origin x="2200"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7186977-50E7-2447-A3B9-BB529EE2E0FC}"/>
              </a:ext>
            </a:extLst>
          </p:cNvPr>
          <p:cNvSpPr>
            <a:spLocks noGrp="1"/>
          </p:cNvSpPr>
          <p:nvPr>
            <p:ph type="hdr" sz="quarter"/>
          </p:nvPr>
        </p:nvSpPr>
        <p:spPr>
          <a:xfrm>
            <a:off x="1" y="1"/>
            <a:ext cx="2946347" cy="498215"/>
          </a:xfrm>
          <a:prstGeom prst="rect">
            <a:avLst/>
          </a:prstGeom>
        </p:spPr>
        <p:txBody>
          <a:bodyPr vert="horz" lIns="91431" tIns="45716" rIns="91431" bIns="45716"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7CF16D2-7581-5345-BF8C-19704D6B806C}"/>
              </a:ext>
            </a:extLst>
          </p:cNvPr>
          <p:cNvSpPr>
            <a:spLocks noGrp="1"/>
          </p:cNvSpPr>
          <p:nvPr>
            <p:ph type="dt" sz="quarter" idx="1"/>
          </p:nvPr>
        </p:nvSpPr>
        <p:spPr>
          <a:xfrm>
            <a:off x="3851343" y="1"/>
            <a:ext cx="2946347" cy="498215"/>
          </a:xfrm>
          <a:prstGeom prst="rect">
            <a:avLst/>
          </a:prstGeom>
        </p:spPr>
        <p:txBody>
          <a:bodyPr vert="horz" lIns="91431" tIns="45716" rIns="91431" bIns="45716" rtlCol="0"/>
          <a:lstStyle>
            <a:lvl1pPr algn="r">
              <a:defRPr sz="1200"/>
            </a:lvl1pPr>
          </a:lstStyle>
          <a:p>
            <a:fld id="{6B674205-1284-8943-86F0-8751AFBCB244}" type="datetimeFigureOut">
              <a:rPr lang="fr-FR" smtClean="0"/>
              <a:t>18/10/2021</a:t>
            </a:fld>
            <a:endParaRPr lang="fr-FR"/>
          </a:p>
        </p:txBody>
      </p:sp>
      <p:sp>
        <p:nvSpPr>
          <p:cNvPr id="4" name="Espace réservé du pied de page 3">
            <a:extLst>
              <a:ext uri="{FF2B5EF4-FFF2-40B4-BE49-F238E27FC236}">
                <a16:creationId xmlns:a16="http://schemas.microsoft.com/office/drawing/2014/main" id="{92484257-7338-384A-BAD4-AE8174F9472A}"/>
              </a:ext>
            </a:extLst>
          </p:cNvPr>
          <p:cNvSpPr>
            <a:spLocks noGrp="1"/>
          </p:cNvSpPr>
          <p:nvPr>
            <p:ph type="ftr" sz="quarter" idx="2"/>
          </p:nvPr>
        </p:nvSpPr>
        <p:spPr>
          <a:xfrm>
            <a:off x="1" y="9431600"/>
            <a:ext cx="2946347" cy="498214"/>
          </a:xfrm>
          <a:prstGeom prst="rect">
            <a:avLst/>
          </a:prstGeom>
        </p:spPr>
        <p:txBody>
          <a:bodyPr vert="horz" lIns="91431" tIns="45716" rIns="91431" bIns="45716"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CCAF392-6D5E-D44D-A27E-BF97B76797AB}"/>
              </a:ext>
            </a:extLst>
          </p:cNvPr>
          <p:cNvSpPr>
            <a:spLocks noGrp="1"/>
          </p:cNvSpPr>
          <p:nvPr>
            <p:ph type="sldNum" sz="quarter" idx="3"/>
          </p:nvPr>
        </p:nvSpPr>
        <p:spPr>
          <a:xfrm>
            <a:off x="3851343" y="9431600"/>
            <a:ext cx="2946347" cy="498214"/>
          </a:xfrm>
          <a:prstGeom prst="rect">
            <a:avLst/>
          </a:prstGeom>
        </p:spPr>
        <p:txBody>
          <a:bodyPr vert="horz" lIns="91431" tIns="45716" rIns="91431" bIns="45716" rtlCol="0" anchor="b"/>
          <a:lstStyle>
            <a:lvl1pPr algn="r">
              <a:defRPr sz="1200"/>
            </a:lvl1pPr>
          </a:lstStyle>
          <a:p>
            <a:fld id="{686D2AB6-096F-C647-B7F5-131322EED5D5}" type="slidenum">
              <a:rPr lang="fr-FR" smtClean="0"/>
              <a:t>‹N°›</a:t>
            </a:fld>
            <a:endParaRPr lang="fr-FR"/>
          </a:p>
        </p:txBody>
      </p:sp>
    </p:spTree>
    <p:extLst>
      <p:ext uri="{BB962C8B-B14F-4D97-AF65-F5344CB8AC3E}">
        <p14:creationId xmlns:p14="http://schemas.microsoft.com/office/powerpoint/2010/main" val="2062314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6347" cy="496491"/>
          </a:xfrm>
          <a:prstGeom prst="rect">
            <a:avLst/>
          </a:prstGeom>
        </p:spPr>
        <p:txBody>
          <a:bodyPr vert="horz" lIns="91431" tIns="45716" rIns="91431" bIns="45716" rtlCol="0"/>
          <a:lstStyle>
            <a:lvl1pPr algn="l">
              <a:defRPr sz="1200"/>
            </a:lvl1pPr>
          </a:lstStyle>
          <a:p>
            <a:endParaRPr lang="fr-FR"/>
          </a:p>
        </p:txBody>
      </p:sp>
      <p:sp>
        <p:nvSpPr>
          <p:cNvPr id="3" name="Espace réservé de la date 2"/>
          <p:cNvSpPr>
            <a:spLocks noGrp="1"/>
          </p:cNvSpPr>
          <p:nvPr>
            <p:ph type="dt" idx="1"/>
          </p:nvPr>
        </p:nvSpPr>
        <p:spPr>
          <a:xfrm>
            <a:off x="3851343" y="0"/>
            <a:ext cx="2946347" cy="496491"/>
          </a:xfrm>
          <a:prstGeom prst="rect">
            <a:avLst/>
          </a:prstGeom>
        </p:spPr>
        <p:txBody>
          <a:bodyPr vert="horz" lIns="91431" tIns="45716" rIns="91431" bIns="45716" rtlCol="0"/>
          <a:lstStyle>
            <a:lvl1pPr algn="r">
              <a:defRPr sz="1200"/>
            </a:lvl1pPr>
          </a:lstStyle>
          <a:p>
            <a:fld id="{D3A7B22B-B205-4D86-A606-E9C7E7C77477}" type="datetimeFigureOut">
              <a:rPr lang="fr-FR" smtClean="0"/>
              <a:t>18/10/2021</a:t>
            </a:fld>
            <a:endParaRPr lang="fr-FR"/>
          </a:p>
        </p:txBody>
      </p:sp>
      <p:sp>
        <p:nvSpPr>
          <p:cNvPr id="4" name="Espace réservé de l'image des diapositives 3"/>
          <p:cNvSpPr>
            <a:spLocks noGrp="1" noRot="1" noChangeAspect="1"/>
          </p:cNvSpPr>
          <p:nvPr>
            <p:ph type="sldImg" idx="2"/>
          </p:nvPr>
        </p:nvSpPr>
        <p:spPr>
          <a:xfrm>
            <a:off x="915988" y="744538"/>
            <a:ext cx="4967287" cy="3724275"/>
          </a:xfrm>
          <a:prstGeom prst="rect">
            <a:avLst/>
          </a:prstGeom>
          <a:noFill/>
          <a:ln w="12700">
            <a:solidFill>
              <a:prstClr val="black"/>
            </a:solidFill>
          </a:ln>
        </p:spPr>
        <p:txBody>
          <a:bodyPr vert="horz" lIns="91431" tIns="45716" rIns="91431" bIns="45716" rtlCol="0" anchor="ctr"/>
          <a:lstStyle/>
          <a:p>
            <a:endParaRPr lang="fr-FR"/>
          </a:p>
        </p:txBody>
      </p:sp>
      <p:sp>
        <p:nvSpPr>
          <p:cNvPr id="5" name="Espace réservé des commentaires 4"/>
          <p:cNvSpPr>
            <a:spLocks noGrp="1"/>
          </p:cNvSpPr>
          <p:nvPr>
            <p:ph type="body" sz="quarter" idx="3"/>
          </p:nvPr>
        </p:nvSpPr>
        <p:spPr>
          <a:xfrm>
            <a:off x="679927" y="4716662"/>
            <a:ext cx="5439410" cy="4468416"/>
          </a:xfrm>
          <a:prstGeom prst="rect">
            <a:avLst/>
          </a:prstGeom>
        </p:spPr>
        <p:txBody>
          <a:bodyPr vert="horz" lIns="91431" tIns="45716" rIns="91431" bIns="45716"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1600"/>
            <a:ext cx="2946347" cy="496491"/>
          </a:xfrm>
          <a:prstGeom prst="rect">
            <a:avLst/>
          </a:prstGeom>
        </p:spPr>
        <p:txBody>
          <a:bodyPr vert="horz" lIns="91431" tIns="45716" rIns="91431" bIns="4571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3" y="9431600"/>
            <a:ext cx="2946347" cy="496491"/>
          </a:xfrm>
          <a:prstGeom prst="rect">
            <a:avLst/>
          </a:prstGeom>
        </p:spPr>
        <p:txBody>
          <a:bodyPr vert="horz" lIns="91431" tIns="45716" rIns="91431" bIns="45716" rtlCol="0" anchor="b"/>
          <a:lstStyle>
            <a:lvl1pPr algn="r">
              <a:defRPr sz="1200"/>
            </a:lvl1pPr>
          </a:lstStyle>
          <a:p>
            <a:fld id="{B18E6CF6-A53E-462B-86D0-6CBF3914967F}" type="slidenum">
              <a:rPr lang="fr-FR" smtClean="0"/>
              <a:t>‹N°›</a:t>
            </a:fld>
            <a:endParaRPr lang="fr-FR"/>
          </a:p>
        </p:txBody>
      </p:sp>
    </p:spTree>
    <p:extLst>
      <p:ext uri="{BB962C8B-B14F-4D97-AF65-F5344CB8AC3E}">
        <p14:creationId xmlns:p14="http://schemas.microsoft.com/office/powerpoint/2010/main" val="2154270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7" name="Image 6" descr="Une image contenant capture d’écran&#10;&#10;Description générée automatiquement">
            <a:extLst>
              <a:ext uri="{FF2B5EF4-FFF2-40B4-BE49-F238E27FC236}">
                <a16:creationId xmlns:a16="http://schemas.microsoft.com/office/drawing/2014/main" id="{03E7A00C-CD0F-6144-8036-4E9E7AC44251}"/>
              </a:ext>
            </a:extLst>
          </p:cNvPr>
          <p:cNvPicPr>
            <a:picLocks noChangeAspect="1"/>
          </p:cNvPicPr>
          <p:nvPr userDrawn="1"/>
        </p:nvPicPr>
        <p:blipFill>
          <a:blip r:embed="rId2"/>
          <a:stretch>
            <a:fillRect/>
          </a:stretch>
        </p:blipFill>
        <p:spPr>
          <a:xfrm>
            <a:off x="-140123" y="574"/>
            <a:ext cx="9282621" cy="6961966"/>
          </a:xfrm>
          <a:prstGeom prst="rect">
            <a:avLst/>
          </a:prstGeom>
        </p:spPr>
      </p:pic>
      <p:sp>
        <p:nvSpPr>
          <p:cNvPr id="8" name="Rectangle 7">
            <a:extLst>
              <a:ext uri="{FF2B5EF4-FFF2-40B4-BE49-F238E27FC236}">
                <a16:creationId xmlns:a16="http://schemas.microsoft.com/office/drawing/2014/main" id="{9163752F-AF0B-5546-B36F-20D9F6EFFD03}"/>
              </a:ext>
            </a:extLst>
          </p:cNvPr>
          <p:cNvSpPr/>
          <p:nvPr userDrawn="1"/>
        </p:nvSpPr>
        <p:spPr>
          <a:xfrm>
            <a:off x="200553" y="364618"/>
            <a:ext cx="2824843" cy="1338943"/>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6FC6E3F-3909-004F-A675-24A2ED7D20D9}"/>
              </a:ext>
            </a:extLst>
          </p:cNvPr>
          <p:cNvSpPr/>
          <p:nvPr userDrawn="1"/>
        </p:nvSpPr>
        <p:spPr>
          <a:xfrm>
            <a:off x="280701" y="918786"/>
            <a:ext cx="263471" cy="263471"/>
          </a:xfrm>
          <a:prstGeom prst="rect">
            <a:avLst/>
          </a:prstGeom>
          <a:solidFill>
            <a:srgbClr val="B82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7A4BB2C-9F1B-2041-812A-89324430FBD7}"/>
              </a:ext>
            </a:extLst>
          </p:cNvPr>
          <p:cNvSpPr txBox="1">
            <a:spLocks/>
          </p:cNvSpPr>
          <p:nvPr userDrawn="1"/>
        </p:nvSpPr>
        <p:spPr>
          <a:xfrm>
            <a:off x="567972" y="933781"/>
            <a:ext cx="6330142" cy="263471"/>
          </a:xfrm>
          <a:prstGeom prst="rect">
            <a:avLst/>
          </a:prstGeom>
        </p:spPr>
        <p:txBody>
          <a:bodyPr anchor="b">
            <a:normAutofit fontScale="82500" lnSpcReduction="20000"/>
          </a:bodyPr>
          <a:lstStyle>
            <a:lvl1pPr algn="r" defTabSz="914400" rtl="0" eaLnBrk="1" latinLnBrk="0" hangingPunct="1">
              <a:lnSpc>
                <a:spcPct val="90000"/>
              </a:lnSpc>
              <a:spcBef>
                <a:spcPct val="0"/>
              </a:spcBef>
              <a:buNone/>
              <a:defRPr sz="4000" kern="1200">
                <a:solidFill>
                  <a:schemeClr val="tx1"/>
                </a:solidFill>
                <a:latin typeface="Gotham Book" panose="02000504050000020004" pitchFamily="2" charset="0"/>
                <a:ea typeface="+mj-ea"/>
                <a:cs typeface="+mj-cs"/>
              </a:defRPr>
            </a:lvl1pPr>
          </a:lstStyle>
          <a:p>
            <a:pPr algn="l"/>
            <a:r>
              <a:rPr lang="fr-FR" sz="1800" dirty="0">
                <a:latin typeface="Gotham Light" pitchFamily="2" charset="0"/>
              </a:rPr>
              <a:t>FÉDÉRATION FRANÇAISE DE LA COUTELLERIE</a:t>
            </a:r>
          </a:p>
        </p:txBody>
      </p:sp>
      <p:sp>
        <p:nvSpPr>
          <p:cNvPr id="11" name="Rectangle 10">
            <a:extLst>
              <a:ext uri="{FF2B5EF4-FFF2-40B4-BE49-F238E27FC236}">
                <a16:creationId xmlns:a16="http://schemas.microsoft.com/office/drawing/2014/main" id="{E84A43A0-B764-E54E-B36D-2FF11EE5896E}"/>
              </a:ext>
            </a:extLst>
          </p:cNvPr>
          <p:cNvSpPr/>
          <p:nvPr userDrawn="1"/>
        </p:nvSpPr>
        <p:spPr>
          <a:xfrm>
            <a:off x="64857" y="657313"/>
            <a:ext cx="487015" cy="831521"/>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99E6EDF6-7433-CB4F-A28A-60839AD316EC}"/>
              </a:ext>
            </a:extLst>
          </p:cNvPr>
          <p:cNvSpPr/>
          <p:nvPr userDrawn="1"/>
        </p:nvSpPr>
        <p:spPr>
          <a:xfrm>
            <a:off x="367204" y="925317"/>
            <a:ext cx="210549" cy="210549"/>
          </a:xfrm>
          <a:prstGeom prst="rect">
            <a:avLst/>
          </a:prstGeom>
          <a:solidFill>
            <a:srgbClr val="B82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ctrTitle"/>
          </p:nvPr>
        </p:nvSpPr>
        <p:spPr>
          <a:xfrm>
            <a:off x="544172" y="2741313"/>
            <a:ext cx="7914033" cy="488271"/>
          </a:xfrm>
        </p:spPr>
        <p:txBody>
          <a:bodyPr anchor="b">
            <a:normAutofit/>
          </a:bodyPr>
          <a:lstStyle>
            <a:lvl1pPr algn="l">
              <a:defRPr sz="3600" b="0" i="0">
                <a:solidFill>
                  <a:srgbClr val="C2262D"/>
                </a:solidFill>
                <a:latin typeface="+mn-lt"/>
              </a:defRPr>
            </a:lvl1pPr>
          </a:lstStyle>
          <a:p>
            <a:r>
              <a:rPr lang="fr-FR" dirty="0"/>
              <a:t>Modifiez le style du titre</a:t>
            </a:r>
            <a:endParaRPr lang="en-US" dirty="0"/>
          </a:p>
        </p:txBody>
      </p:sp>
      <p:sp>
        <p:nvSpPr>
          <p:cNvPr id="3" name="Subtitle 2"/>
          <p:cNvSpPr>
            <a:spLocks noGrp="1"/>
          </p:cNvSpPr>
          <p:nvPr>
            <p:ph type="subTitle" idx="1"/>
          </p:nvPr>
        </p:nvSpPr>
        <p:spPr>
          <a:xfrm>
            <a:off x="529939" y="3667982"/>
            <a:ext cx="7456833" cy="1655762"/>
          </a:xfrm>
          <a:prstGeom prst="rect">
            <a:avLst/>
          </a:prstGeom>
        </p:spPr>
        <p:txBody>
          <a:bodyPr/>
          <a:lstStyle>
            <a:lvl1pPr marL="285750" indent="-285750" algn="l">
              <a:buClr>
                <a:srgbClr val="C2262D"/>
              </a:buClr>
              <a:buFont typeface="Wingdings" pitchFamily="2" charset="2"/>
              <a:buChar char="§"/>
              <a:defRPr sz="1600" b="0" i="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
        <p:nvSpPr>
          <p:cNvPr id="18" name="Titre 1">
            <a:extLst>
              <a:ext uri="{FF2B5EF4-FFF2-40B4-BE49-F238E27FC236}">
                <a16:creationId xmlns:a16="http://schemas.microsoft.com/office/drawing/2014/main" id="{11B548C3-99D7-8B47-81AF-A6F595D53D15}"/>
              </a:ext>
            </a:extLst>
          </p:cNvPr>
          <p:cNvSpPr txBox="1">
            <a:spLocks/>
          </p:cNvSpPr>
          <p:nvPr userDrawn="1"/>
        </p:nvSpPr>
        <p:spPr>
          <a:xfrm>
            <a:off x="628650" y="2532690"/>
            <a:ext cx="6330142" cy="833408"/>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endParaRPr lang="fr-FR" dirty="0">
              <a:solidFill>
                <a:srgbClr val="C2262D"/>
              </a:solidFill>
              <a:latin typeface="Gotham Book" panose="02000504050000020004" pitchFamily="2" charset="0"/>
            </a:endParaRPr>
          </a:p>
        </p:txBody>
      </p:sp>
      <p:sp>
        <p:nvSpPr>
          <p:cNvPr id="19" name="Espace réservé du contenu 3">
            <a:extLst>
              <a:ext uri="{FF2B5EF4-FFF2-40B4-BE49-F238E27FC236}">
                <a16:creationId xmlns:a16="http://schemas.microsoft.com/office/drawing/2014/main" id="{65381C4A-B862-C540-BE2A-4C68AC6D3D8F}"/>
              </a:ext>
            </a:extLst>
          </p:cNvPr>
          <p:cNvSpPr>
            <a:spLocks noGrp="1"/>
          </p:cNvSpPr>
          <p:nvPr>
            <p:ph sz="quarter" idx="13"/>
          </p:nvPr>
        </p:nvSpPr>
        <p:spPr>
          <a:xfrm>
            <a:off x="529934" y="2330370"/>
            <a:ext cx="4572000" cy="324302"/>
          </a:xfrm>
          <a:prstGeom prst="rect">
            <a:avLst/>
          </a:prstGeom>
        </p:spPr>
        <p:txBody>
          <a:bodyPr/>
          <a:lstStyle>
            <a:lvl1pPr marL="0" indent="0">
              <a:buNone/>
              <a:defRPr>
                <a:latin typeface="+mn-lt"/>
              </a:defRPr>
            </a:lvl1pPr>
          </a:lstStyle>
          <a:p>
            <a:pPr algn="l"/>
            <a:endParaRPr lang="fr-FR" sz="2000" dirty="0">
              <a:solidFill>
                <a:schemeClr val="bg1">
                  <a:lumMod val="50000"/>
                </a:schemeClr>
              </a:solidFill>
              <a:latin typeface="Gotham Book" panose="02000604040000020004" pitchFamily="2" charset="0"/>
            </a:endParaRPr>
          </a:p>
        </p:txBody>
      </p:sp>
      <p:sp>
        <p:nvSpPr>
          <p:cNvPr id="22" name="Espace réservé du pied de page 4">
            <a:extLst>
              <a:ext uri="{FF2B5EF4-FFF2-40B4-BE49-F238E27FC236}">
                <a16:creationId xmlns:a16="http://schemas.microsoft.com/office/drawing/2014/main" id="{5D3B917B-4C66-554B-B962-F196DAD70DF6}"/>
              </a:ext>
            </a:extLst>
          </p:cNvPr>
          <p:cNvSpPr txBox="1">
            <a:spLocks/>
          </p:cNvSpPr>
          <p:nvPr userDrawn="1"/>
        </p:nvSpPr>
        <p:spPr>
          <a:xfrm>
            <a:off x="3965864" y="6458999"/>
            <a:ext cx="1212273" cy="19319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spTree>
    <p:extLst>
      <p:ext uri="{BB962C8B-B14F-4D97-AF65-F5344CB8AC3E}">
        <p14:creationId xmlns:p14="http://schemas.microsoft.com/office/powerpoint/2010/main" val="179816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240C59F-13F5-E844-9C39-01903083BBE6}"/>
              </a:ext>
            </a:extLst>
          </p:cNvPr>
          <p:cNvPicPr>
            <a:picLocks noChangeAspect="1"/>
          </p:cNvPicPr>
          <p:nvPr userDrawn="1"/>
        </p:nvPicPr>
        <p:blipFill rotWithShape="1">
          <a:blip r:embed="rId2"/>
          <a:srcRect t="87071"/>
          <a:stretch/>
        </p:blipFill>
        <p:spPr>
          <a:xfrm>
            <a:off x="0" y="5971318"/>
            <a:ext cx="9144000" cy="886691"/>
          </a:xfrm>
          <a:prstGeom prst="rect">
            <a:avLst/>
          </a:prstGeom>
        </p:spPr>
      </p:pic>
      <p:pic>
        <p:nvPicPr>
          <p:cNvPr id="8" name="Image 7">
            <a:extLst>
              <a:ext uri="{FF2B5EF4-FFF2-40B4-BE49-F238E27FC236}">
                <a16:creationId xmlns:a16="http://schemas.microsoft.com/office/drawing/2014/main" id="{BFBB456E-D0A3-CE43-9FB8-C460C03B4BE4}"/>
              </a:ext>
            </a:extLst>
          </p:cNvPr>
          <p:cNvPicPr>
            <a:picLocks noChangeAspect="1"/>
          </p:cNvPicPr>
          <p:nvPr userDrawn="1"/>
        </p:nvPicPr>
        <p:blipFill>
          <a:blip r:embed="rId3"/>
          <a:stretch>
            <a:fillRect/>
          </a:stretch>
        </p:blipFill>
        <p:spPr>
          <a:xfrm>
            <a:off x="7671662" y="6184721"/>
            <a:ext cx="1399856" cy="657791"/>
          </a:xfrm>
          <a:prstGeom prst="rect">
            <a:avLst/>
          </a:prstGeom>
        </p:spPr>
      </p:pic>
      <p:sp>
        <p:nvSpPr>
          <p:cNvPr id="9" name="Espace réservé du numéro de diapositive 5">
            <a:extLst>
              <a:ext uri="{FF2B5EF4-FFF2-40B4-BE49-F238E27FC236}">
                <a16:creationId xmlns:a16="http://schemas.microsoft.com/office/drawing/2014/main" id="{3998BA60-7B74-C64F-9645-9BC27BA51DE7}"/>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10" name="Espace réservé de la date 3">
            <a:extLst>
              <a:ext uri="{FF2B5EF4-FFF2-40B4-BE49-F238E27FC236}">
                <a16:creationId xmlns:a16="http://schemas.microsoft.com/office/drawing/2014/main" id="{2A762FA3-1430-A540-8EAF-58CC2E96B4E4}"/>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17" name="Espace réservé du pied de page 4">
            <a:extLst>
              <a:ext uri="{FF2B5EF4-FFF2-40B4-BE49-F238E27FC236}">
                <a16:creationId xmlns:a16="http://schemas.microsoft.com/office/drawing/2014/main" id="{42FE1000-1080-3D40-8BC2-D4E3E1CF2FA7}"/>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18" name="Connecteur droit 17">
            <a:extLst>
              <a:ext uri="{FF2B5EF4-FFF2-40B4-BE49-F238E27FC236}">
                <a16:creationId xmlns:a16="http://schemas.microsoft.com/office/drawing/2014/main" id="{A68CFAB3-F34A-204B-8AE0-60BCAEDAA89E}"/>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9A82469A-E9CC-9D42-853E-ABEC5AEED46B}"/>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506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a:xfrm>
            <a:off x="457200" y="1600204"/>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457200" y="6356360"/>
            <a:ext cx="2133600" cy="365125"/>
          </a:xfrm>
          <a:prstGeom prst="rect">
            <a:avLst/>
          </a:prstGeom>
        </p:spPr>
        <p:txBody>
          <a:bodyPr/>
          <a:lstStyle/>
          <a:p>
            <a:fld id="{AA309A6D-C09C-4548-B29A-6CF363A7E532}" type="datetimeFigureOut">
              <a:rPr lang="fr-FR" smtClean="0"/>
              <a:t>18/10/2021</a:t>
            </a:fld>
            <a:endParaRPr lang="fr-BE"/>
          </a:p>
        </p:txBody>
      </p:sp>
      <p:sp>
        <p:nvSpPr>
          <p:cNvPr id="5" name="Espace réservé du pied de page 4"/>
          <p:cNvSpPr>
            <a:spLocks noGrp="1"/>
          </p:cNvSpPr>
          <p:nvPr>
            <p:ph type="ftr" sz="quarter" idx="11"/>
          </p:nvPr>
        </p:nvSpPr>
        <p:spPr>
          <a:xfrm>
            <a:off x="3124200" y="6356360"/>
            <a:ext cx="2895600" cy="365125"/>
          </a:xfrm>
          <a:prstGeom prst="rect">
            <a:avLst/>
          </a:prstGeom>
        </p:spPr>
        <p:txBody>
          <a:bodyPr/>
          <a:lstStyle/>
          <a:p>
            <a:endParaRPr lang="fr-BE"/>
          </a:p>
        </p:txBody>
      </p:sp>
      <p:sp>
        <p:nvSpPr>
          <p:cNvPr id="6" name="Espace réservé du numéro de diapositive 5"/>
          <p:cNvSpPr>
            <a:spLocks noGrp="1"/>
          </p:cNvSpPr>
          <p:nvPr>
            <p:ph type="sldNum" sz="quarter" idx="12"/>
          </p:nvPr>
        </p:nvSpPr>
        <p:spPr>
          <a:xfrm>
            <a:off x="6553200" y="6356360"/>
            <a:ext cx="2133600" cy="365125"/>
          </a:xfrm>
          <a:prstGeom prst="rect">
            <a:avLst/>
          </a:prstGeom>
        </p:spPr>
        <p:txBody>
          <a:bodyPr/>
          <a:lstStyle/>
          <a:p>
            <a:fld id="{CF4668DC-857F-487D-BFFA-8C0CA5037977}" type="slidenum">
              <a:rPr lang="fr-BE" smtClean="0"/>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amp; Conten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46970" y="1711327"/>
            <a:ext cx="7842416" cy="3965575"/>
          </a:xfrm>
          <a:prstGeom prst="rect">
            <a:avLst/>
          </a:prstGeom>
        </p:spPr>
        <p:txBody>
          <a:bodyPr/>
          <a:lstStyle>
            <a:lvl1pPr>
              <a:defRPr/>
            </a:lvl1pPr>
            <a:lvl2pPr>
              <a:defRPr baseline="0"/>
            </a:lvl2pPr>
            <a:lvl3pPr>
              <a:defRPr/>
            </a:lvl3pPr>
            <a:lvl4pPr>
              <a:defRPr/>
            </a:lvl4pPr>
            <a:lvl5pPr>
              <a:defRPr/>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Text Placeholder 5"/>
          <p:cNvSpPr>
            <a:spLocks noGrp="1"/>
          </p:cNvSpPr>
          <p:nvPr>
            <p:ph type="body" sz="quarter" idx="10" hasCustomPrompt="1"/>
          </p:nvPr>
        </p:nvSpPr>
        <p:spPr>
          <a:xfrm>
            <a:off x="1306542" y="863602"/>
            <a:ext cx="7183315" cy="393065"/>
          </a:xfrm>
          <a:prstGeom prst="rect">
            <a:avLst/>
          </a:prstGeom>
        </p:spPr>
        <p:txBody>
          <a:bodyPr/>
          <a:lstStyle>
            <a:lvl1pPr marL="0" indent="0">
              <a:buNone/>
              <a:defRPr cap="none" baseline="0">
                <a:solidFill>
                  <a:schemeClr val="accent2"/>
                </a:solidFill>
              </a:defRPr>
            </a:lvl1pPr>
          </a:lstStyle>
          <a:p>
            <a:pPr lvl="0"/>
            <a:r>
              <a:rPr lang="fr-FR" dirty="0"/>
              <a:t>Le sous-titre de votre slide</a:t>
            </a:r>
            <a:endParaRPr lang="en-US" dirty="0"/>
          </a:p>
        </p:txBody>
      </p:sp>
      <p:sp>
        <p:nvSpPr>
          <p:cNvPr id="9" name="Round Diagonal Corner Rectangle 8"/>
          <p:cNvSpPr/>
          <p:nvPr userDrawn="1"/>
        </p:nvSpPr>
        <p:spPr>
          <a:xfrm>
            <a:off x="652834" y="650083"/>
            <a:ext cx="452803" cy="450057"/>
          </a:xfrm>
          <a:prstGeom prst="round2DiagRect">
            <a:avLst>
              <a:gd name="adj1" fmla="val 20371"/>
              <a:gd name="adj2" fmla="val 0"/>
            </a:avLst>
          </a:prstGeom>
          <a:solidFill>
            <a:srgbClr val="90C047"/>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1" hasCustomPrompt="1"/>
          </p:nvPr>
        </p:nvSpPr>
        <p:spPr>
          <a:xfrm>
            <a:off x="652834" y="650083"/>
            <a:ext cx="452803" cy="450057"/>
          </a:xfrm>
          <a:prstGeom prst="rect">
            <a:avLst/>
          </a:prstGeom>
        </p:spPr>
        <p:txBody>
          <a:bodyPr wrap="none" anchor="ctr"/>
          <a:lstStyle>
            <a:lvl1pPr marL="0" indent="0" algn="ctr">
              <a:buNone/>
              <a:defRPr>
                <a:solidFill>
                  <a:srgbClr val="FFFFFF"/>
                </a:solidFill>
              </a:defRPr>
            </a:lvl1pPr>
          </a:lstStyle>
          <a:p>
            <a:pPr lvl="0"/>
            <a:r>
              <a:rPr lang="en-US" dirty="0"/>
              <a:t>01</a:t>
            </a:r>
            <a:endParaRPr lang="en-GB" dirty="0"/>
          </a:p>
        </p:txBody>
      </p:sp>
      <p:sp>
        <p:nvSpPr>
          <p:cNvPr id="4" name="Titre 3">
            <a:extLst>
              <a:ext uri="{FF2B5EF4-FFF2-40B4-BE49-F238E27FC236}">
                <a16:creationId xmlns:a16="http://schemas.microsoft.com/office/drawing/2014/main" id="{A559021D-69FD-4590-8C67-A0344F96A1B9}"/>
              </a:ext>
            </a:extLst>
          </p:cNvPr>
          <p:cNvSpPr>
            <a:spLocks noGrp="1"/>
          </p:cNvSpPr>
          <p:nvPr>
            <p:ph type="title"/>
          </p:nvPr>
        </p:nvSpPr>
        <p:spPr/>
        <p:txBody>
          <a:bodyPr/>
          <a:lstStyle/>
          <a:p>
            <a:r>
              <a:rPr lang="fr-FR"/>
              <a:t>Modifiez le style du titre</a:t>
            </a:r>
          </a:p>
        </p:txBody>
      </p:sp>
      <p:sp>
        <p:nvSpPr>
          <p:cNvPr id="8" name="Espace réservé du pied de page 10">
            <a:extLst>
              <a:ext uri="{FF2B5EF4-FFF2-40B4-BE49-F238E27FC236}">
                <a16:creationId xmlns:a16="http://schemas.microsoft.com/office/drawing/2014/main" id="{ECEA9141-2122-4613-B47C-B7FE523AE9F9}"/>
              </a:ext>
            </a:extLst>
          </p:cNvPr>
          <p:cNvSpPr>
            <a:spLocks noGrp="1"/>
          </p:cNvSpPr>
          <p:nvPr>
            <p:ph type="ftr" sz="quarter" idx="3"/>
          </p:nvPr>
        </p:nvSpPr>
        <p:spPr>
          <a:xfrm>
            <a:off x="658250" y="6472349"/>
            <a:ext cx="1432271" cy="123111"/>
          </a:xfrm>
          <a:prstGeom prst="rect">
            <a:avLst/>
          </a:prstGeom>
        </p:spPr>
        <p:txBody>
          <a:bodyPr vert="horz" wrap="square" lIns="0" tIns="0" rIns="0" bIns="0" rtlCol="0" anchor="ctr">
            <a:spAutoFit/>
          </a:bodyPr>
          <a:lstStyle>
            <a:lvl1pPr marL="0" algn="l" defTabSz="914400" rtl="0" eaLnBrk="1" latinLnBrk="0" hangingPunct="1">
              <a:defRPr lang="fr-FR" sz="800" kern="1200" cap="none" spc="0" baseline="0" smtClean="0">
                <a:solidFill>
                  <a:schemeClr val="bg1">
                    <a:lumMod val="50000"/>
                  </a:schemeClr>
                </a:solidFill>
                <a:latin typeface="Arial"/>
                <a:ea typeface="+mn-ea"/>
                <a:cs typeface="+mn-cs"/>
              </a:defRPr>
            </a:lvl1pPr>
          </a:lstStyle>
          <a:p>
            <a:r>
              <a:rPr lang="en-US" dirty="0"/>
              <a:t>Etude </a:t>
            </a:r>
            <a:r>
              <a:rPr lang="en-US" dirty="0" err="1"/>
              <a:t>filière</a:t>
            </a:r>
            <a:r>
              <a:rPr lang="en-US" dirty="0"/>
              <a:t> </a:t>
            </a:r>
            <a:r>
              <a:rPr lang="en-US" dirty="0" err="1"/>
              <a:t>Coutellerie</a:t>
            </a:r>
            <a:endParaRPr lang="en-US" dirty="0"/>
          </a:p>
        </p:txBody>
      </p:sp>
    </p:spTree>
    <p:extLst>
      <p:ext uri="{BB962C8B-B14F-4D97-AF65-F5344CB8AC3E}">
        <p14:creationId xmlns:p14="http://schemas.microsoft.com/office/powerpoint/2010/main" val="81717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15" name="Image 14" descr="Une image contenant capture d’écran&#10;&#10;Description générée automatiquement">
            <a:extLst>
              <a:ext uri="{FF2B5EF4-FFF2-40B4-BE49-F238E27FC236}">
                <a16:creationId xmlns:a16="http://schemas.microsoft.com/office/drawing/2014/main" id="{4AD5D3C9-0E2C-8C4E-B770-031DF58FC9F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44167" y="2741303"/>
            <a:ext cx="7914033" cy="488271"/>
          </a:xfrm>
        </p:spPr>
        <p:txBody>
          <a:bodyPr anchor="b">
            <a:normAutofit/>
          </a:bodyPr>
          <a:lstStyle>
            <a:lvl1pPr algn="l">
              <a:defRPr sz="3600" b="0" i="0">
                <a:solidFill>
                  <a:srgbClr val="C2262D"/>
                </a:solidFill>
                <a:latin typeface="Gotham Medium" panose="02000504050000020004" pitchFamily="2" charset="0"/>
              </a:defRPr>
            </a:lvl1pPr>
          </a:lstStyle>
          <a:p>
            <a:r>
              <a:rPr lang="fr-FR" dirty="0"/>
              <a:t>Modifiez le style du titre</a:t>
            </a:r>
            <a:endParaRPr lang="en-US" dirty="0"/>
          </a:p>
        </p:txBody>
      </p:sp>
      <p:sp>
        <p:nvSpPr>
          <p:cNvPr id="3" name="Subtitle 2"/>
          <p:cNvSpPr>
            <a:spLocks noGrp="1"/>
          </p:cNvSpPr>
          <p:nvPr>
            <p:ph type="subTitle" idx="1"/>
          </p:nvPr>
        </p:nvSpPr>
        <p:spPr>
          <a:xfrm>
            <a:off x="529934" y="3667982"/>
            <a:ext cx="7456833" cy="1655762"/>
          </a:xfrm>
          <a:prstGeom prst="rect">
            <a:avLst/>
          </a:prstGeom>
        </p:spPr>
        <p:txBody>
          <a:bodyPr/>
          <a:lstStyle>
            <a:lvl1pPr marL="285750" indent="-285750" algn="l">
              <a:buClr>
                <a:srgbClr val="C2262D"/>
              </a:buClr>
              <a:buFont typeface="Wingdings" pitchFamily="2" charset="2"/>
              <a:buChar char="§"/>
              <a:defRPr sz="1600" b="0" i="0">
                <a:latin typeface="Gotham Book"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
        <p:nvSpPr>
          <p:cNvPr id="18" name="Titre 1">
            <a:extLst>
              <a:ext uri="{FF2B5EF4-FFF2-40B4-BE49-F238E27FC236}">
                <a16:creationId xmlns:a16="http://schemas.microsoft.com/office/drawing/2014/main" id="{11B548C3-99D7-8B47-81AF-A6F595D53D15}"/>
              </a:ext>
            </a:extLst>
          </p:cNvPr>
          <p:cNvSpPr txBox="1">
            <a:spLocks/>
          </p:cNvSpPr>
          <p:nvPr userDrawn="1"/>
        </p:nvSpPr>
        <p:spPr>
          <a:xfrm>
            <a:off x="628650" y="2532690"/>
            <a:ext cx="6330142" cy="833408"/>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endParaRPr lang="fr-FR" dirty="0">
              <a:solidFill>
                <a:srgbClr val="C2262D"/>
              </a:solidFill>
              <a:latin typeface="Gotham Book" panose="02000504050000020004" pitchFamily="2" charset="0"/>
            </a:endParaRPr>
          </a:p>
        </p:txBody>
      </p:sp>
      <p:sp>
        <p:nvSpPr>
          <p:cNvPr id="19" name="Espace réservé du contenu 3">
            <a:extLst>
              <a:ext uri="{FF2B5EF4-FFF2-40B4-BE49-F238E27FC236}">
                <a16:creationId xmlns:a16="http://schemas.microsoft.com/office/drawing/2014/main" id="{65381C4A-B862-C540-BE2A-4C68AC6D3D8F}"/>
              </a:ext>
            </a:extLst>
          </p:cNvPr>
          <p:cNvSpPr>
            <a:spLocks noGrp="1"/>
          </p:cNvSpPr>
          <p:nvPr>
            <p:ph sz="quarter" idx="13"/>
          </p:nvPr>
        </p:nvSpPr>
        <p:spPr>
          <a:xfrm>
            <a:off x="529934" y="2330370"/>
            <a:ext cx="4572000" cy="324302"/>
          </a:xfrm>
          <a:prstGeom prst="rect">
            <a:avLst/>
          </a:prstGeom>
        </p:spPr>
        <p:txBody>
          <a:bodyPr/>
          <a:lstStyle>
            <a:lvl1pPr marL="0" indent="0">
              <a:buNone/>
              <a:defRPr>
                <a:latin typeface="Gotham Book" panose="02000504050000020004" pitchFamily="2" charset="0"/>
              </a:defRPr>
            </a:lvl1pPr>
          </a:lstStyle>
          <a:p>
            <a:pPr algn="l"/>
            <a:endParaRPr lang="fr-FR" sz="2000" dirty="0">
              <a:solidFill>
                <a:schemeClr val="bg1">
                  <a:lumMod val="50000"/>
                </a:schemeClr>
              </a:solidFill>
              <a:latin typeface="Gotham Book" panose="02000604040000020004" pitchFamily="2" charset="0"/>
            </a:endParaRPr>
          </a:p>
        </p:txBody>
      </p:sp>
      <p:sp>
        <p:nvSpPr>
          <p:cNvPr id="16" name="Espace réservé du pied de page 4">
            <a:extLst>
              <a:ext uri="{FF2B5EF4-FFF2-40B4-BE49-F238E27FC236}">
                <a16:creationId xmlns:a16="http://schemas.microsoft.com/office/drawing/2014/main" id="{B452DC39-D004-0047-90C4-9F2B8F0DB445}"/>
              </a:ext>
            </a:extLst>
          </p:cNvPr>
          <p:cNvSpPr txBox="1">
            <a:spLocks/>
          </p:cNvSpPr>
          <p:nvPr userDrawn="1"/>
        </p:nvSpPr>
        <p:spPr>
          <a:xfrm>
            <a:off x="3965863" y="6458989"/>
            <a:ext cx="1212273" cy="19319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800" dirty="0">
                <a:solidFill>
                  <a:prstClr val="white">
                    <a:lumMod val="50000"/>
                  </a:prstClr>
                </a:solidFill>
              </a:rPr>
              <a:t>https://</a:t>
            </a:r>
            <a:r>
              <a:rPr lang="fr-FR" sz="800" dirty="0" err="1">
                <a:solidFill>
                  <a:prstClr val="white">
                    <a:lumMod val="50000"/>
                  </a:prstClr>
                </a:solidFill>
              </a:rPr>
              <a:t>ffcoutellerie.org</a:t>
            </a:r>
            <a:endParaRPr lang="fr-FR" sz="800" dirty="0">
              <a:solidFill>
                <a:prstClr val="white">
                  <a:lumMod val="50000"/>
                </a:prstClr>
              </a:solidFill>
            </a:endParaRPr>
          </a:p>
        </p:txBody>
      </p:sp>
    </p:spTree>
    <p:extLst>
      <p:ext uri="{BB962C8B-B14F-4D97-AF65-F5344CB8AC3E}">
        <p14:creationId xmlns:p14="http://schemas.microsoft.com/office/powerpoint/2010/main" val="1837727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DE2482B-A22C-B74C-AB38-B4F2F9D3BBB7}"/>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Image 9">
            <a:extLst>
              <a:ext uri="{FF2B5EF4-FFF2-40B4-BE49-F238E27FC236}">
                <a16:creationId xmlns:a16="http://schemas.microsoft.com/office/drawing/2014/main" id="{947C5D7F-CBB4-7249-8D8C-777CA3340CC5}"/>
              </a:ext>
            </a:extLst>
          </p:cNvPr>
          <p:cNvPicPr>
            <a:picLocks noChangeAspect="1"/>
          </p:cNvPicPr>
          <p:nvPr userDrawn="1"/>
        </p:nvPicPr>
        <p:blipFill>
          <a:blip r:embed="rId3"/>
          <a:stretch>
            <a:fillRect/>
          </a:stretch>
        </p:blipFill>
        <p:spPr>
          <a:xfrm>
            <a:off x="7671661" y="6184711"/>
            <a:ext cx="1399856" cy="657791"/>
          </a:xfrm>
          <a:prstGeom prst="rect">
            <a:avLst/>
          </a:prstGeom>
        </p:spPr>
      </p:pic>
      <p:sp>
        <p:nvSpPr>
          <p:cNvPr id="11" name="Titre 1">
            <a:extLst>
              <a:ext uri="{FF2B5EF4-FFF2-40B4-BE49-F238E27FC236}">
                <a16:creationId xmlns:a16="http://schemas.microsoft.com/office/drawing/2014/main" id="{7F196864-EEB8-BD42-9F78-78A36AF6F209}"/>
              </a:ext>
            </a:extLst>
          </p:cNvPr>
          <p:cNvSpPr>
            <a:spLocks noGrp="1"/>
          </p:cNvSpPr>
          <p:nvPr>
            <p:ph type="title"/>
          </p:nvPr>
        </p:nvSpPr>
        <p:spPr>
          <a:xfrm>
            <a:off x="628650" y="399011"/>
            <a:ext cx="7886700" cy="498157"/>
          </a:xfrm>
        </p:spPr>
        <p:txBody>
          <a:bodyPr>
            <a:noAutofit/>
          </a:bodyPr>
          <a:lstStyle>
            <a:lvl1pPr algn="l">
              <a:defRPr sz="3200">
                <a:latin typeface="Gotham Book" panose="02000504050000020004" pitchFamily="2" charset="0"/>
              </a:defRPr>
            </a:lvl1pPr>
          </a:lstStyle>
          <a:p>
            <a:pPr algn="l"/>
            <a:endParaRPr lang="fr-FR" dirty="0"/>
          </a:p>
        </p:txBody>
      </p:sp>
      <p:sp>
        <p:nvSpPr>
          <p:cNvPr id="12" name="Espace réservé du contenu 2">
            <a:extLst>
              <a:ext uri="{FF2B5EF4-FFF2-40B4-BE49-F238E27FC236}">
                <a16:creationId xmlns:a16="http://schemas.microsoft.com/office/drawing/2014/main" id="{CED42BA3-8833-7C46-B10D-26D7C9DACF61}"/>
              </a:ext>
            </a:extLst>
          </p:cNvPr>
          <p:cNvSpPr>
            <a:spLocks noGrp="1"/>
          </p:cNvSpPr>
          <p:nvPr>
            <p:ph idx="1"/>
          </p:nvPr>
        </p:nvSpPr>
        <p:spPr>
          <a:xfrm>
            <a:off x="628650" y="1609494"/>
            <a:ext cx="7886700" cy="4351338"/>
          </a:xfrm>
          <a:prstGeom prst="rect">
            <a:avLst/>
          </a:prstGeom>
        </p:spPr>
        <p:txBody>
          <a:bodyPr>
            <a:normAutofit/>
          </a:bodyPr>
          <a:lstStyle>
            <a:lvl1pPr algn="l">
              <a:defRPr>
                <a:latin typeface="Gotham Book" panose="02000504050000020004" pitchFamily="2" charset="0"/>
              </a:defRPr>
            </a:lvl1pPr>
          </a:lstStyle>
          <a:p>
            <a:pPr marL="0" indent="0">
              <a:buNone/>
            </a:pPr>
            <a:endParaRPr lang="fr-FR" sz="1600" dirty="0">
              <a:latin typeface="Gotham Light" panose="02000504020000020004" pitchFamily="2" charset="0"/>
            </a:endParaRPr>
          </a:p>
        </p:txBody>
      </p:sp>
      <p:sp>
        <p:nvSpPr>
          <p:cNvPr id="13" name="Espace réservé du numéro de diapositive 5">
            <a:extLst>
              <a:ext uri="{FF2B5EF4-FFF2-40B4-BE49-F238E27FC236}">
                <a16:creationId xmlns:a16="http://schemas.microsoft.com/office/drawing/2014/main" id="{8825D600-2F41-8043-9889-02F1351BBF41}"/>
              </a:ext>
            </a:extLst>
          </p:cNvPr>
          <p:cNvSpPr txBox="1">
            <a:spLocks/>
          </p:cNvSpPr>
          <p:nvPr userDrawn="1"/>
        </p:nvSpPr>
        <p:spPr>
          <a:xfrm>
            <a:off x="2434314" y="649290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prstClr val="white">
                    <a:lumMod val="50000"/>
                  </a:prstClr>
                </a:solidFill>
              </a:rPr>
              <a:pPr algn="l"/>
              <a:t>‹N°›</a:t>
            </a:fld>
            <a:endParaRPr lang="fr-FR" sz="800" dirty="0">
              <a:solidFill>
                <a:prstClr val="white">
                  <a:lumMod val="50000"/>
                </a:prstClr>
              </a:solidFill>
            </a:endParaRPr>
          </a:p>
        </p:txBody>
      </p:sp>
      <p:sp>
        <p:nvSpPr>
          <p:cNvPr id="14" name="Espace réservé de la date 3">
            <a:extLst>
              <a:ext uri="{FF2B5EF4-FFF2-40B4-BE49-F238E27FC236}">
                <a16:creationId xmlns:a16="http://schemas.microsoft.com/office/drawing/2014/main" id="{B0A81EED-253C-D648-9D75-99DDE196D671}"/>
              </a:ext>
            </a:extLst>
          </p:cNvPr>
          <p:cNvSpPr txBox="1">
            <a:spLocks/>
          </p:cNvSpPr>
          <p:nvPr userDrawn="1"/>
        </p:nvSpPr>
        <p:spPr>
          <a:xfrm>
            <a:off x="628650" y="645898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prstClr val="white">
                    <a:lumMod val="50000"/>
                  </a:prstClr>
                </a:solidFill>
              </a:rPr>
              <a:pPr/>
              <a:t>18/10/2021</a:t>
            </a:fld>
            <a:endParaRPr lang="fr-FR" sz="800" dirty="0">
              <a:solidFill>
                <a:prstClr val="white">
                  <a:lumMod val="50000"/>
                </a:prstClr>
              </a:solidFill>
            </a:endParaRPr>
          </a:p>
        </p:txBody>
      </p:sp>
      <p:sp>
        <p:nvSpPr>
          <p:cNvPr id="23" name="Espace réservé du pied de page 4">
            <a:extLst>
              <a:ext uri="{FF2B5EF4-FFF2-40B4-BE49-F238E27FC236}">
                <a16:creationId xmlns:a16="http://schemas.microsoft.com/office/drawing/2014/main" id="{C47E80C6-49E0-A649-A61E-0DF4C5E0301B}"/>
              </a:ext>
            </a:extLst>
          </p:cNvPr>
          <p:cNvSpPr txBox="1">
            <a:spLocks/>
          </p:cNvSpPr>
          <p:nvPr userDrawn="1"/>
        </p:nvSpPr>
        <p:spPr>
          <a:xfrm>
            <a:off x="1284073" y="645898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prstClr val="white">
                    <a:lumMod val="50000"/>
                  </a:prstClr>
                </a:solidFill>
              </a:rPr>
              <a:t>https://</a:t>
            </a:r>
            <a:r>
              <a:rPr lang="fr-FR" sz="800" dirty="0" err="1">
                <a:solidFill>
                  <a:prstClr val="white">
                    <a:lumMod val="50000"/>
                  </a:prstClr>
                </a:solidFill>
              </a:rPr>
              <a:t>ffcoutellerie.org</a:t>
            </a:r>
            <a:endParaRPr lang="fr-FR" sz="800" dirty="0">
              <a:solidFill>
                <a:prstClr val="white">
                  <a:lumMod val="50000"/>
                </a:prstClr>
              </a:solidFill>
            </a:endParaRPr>
          </a:p>
        </p:txBody>
      </p:sp>
      <p:cxnSp>
        <p:nvCxnSpPr>
          <p:cNvPr id="24" name="Connecteur droit 23">
            <a:extLst>
              <a:ext uri="{FF2B5EF4-FFF2-40B4-BE49-F238E27FC236}">
                <a16:creationId xmlns:a16="http://schemas.microsoft.com/office/drawing/2014/main" id="{E2052234-4CDC-7B40-85C8-BDEAAA5F90DD}"/>
              </a:ext>
            </a:extLst>
          </p:cNvPr>
          <p:cNvCxnSpPr>
            <a:cxnSpLocks/>
          </p:cNvCxnSpPr>
          <p:nvPr userDrawn="1"/>
        </p:nvCxnSpPr>
        <p:spPr>
          <a:xfrm>
            <a:off x="1284073" y="652661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ED86A01C-EF6E-E148-BCF2-746404AF0DBD}"/>
              </a:ext>
            </a:extLst>
          </p:cNvPr>
          <p:cNvCxnSpPr>
            <a:cxnSpLocks/>
          </p:cNvCxnSpPr>
          <p:nvPr userDrawn="1"/>
        </p:nvCxnSpPr>
        <p:spPr>
          <a:xfrm>
            <a:off x="2434314" y="652542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928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ermetur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3A23890-2780-C64F-8206-18B656BE9355}"/>
              </a:ext>
            </a:extLst>
          </p:cNvPr>
          <p:cNvPicPr>
            <a:picLocks noChangeAspect="1"/>
          </p:cNvPicPr>
          <p:nvPr userDrawn="1"/>
        </p:nvPicPr>
        <p:blipFill>
          <a:blip r:embed="rId2"/>
          <a:stretch>
            <a:fillRect/>
          </a:stretch>
        </p:blipFill>
        <p:spPr>
          <a:xfrm>
            <a:off x="0" y="307571"/>
            <a:ext cx="9144000" cy="6858000"/>
          </a:xfrm>
          <a:prstGeom prst="rect">
            <a:avLst/>
          </a:prstGeom>
        </p:spPr>
      </p:pic>
      <p:sp>
        <p:nvSpPr>
          <p:cNvPr id="10" name="Rectangle 9">
            <a:extLst>
              <a:ext uri="{FF2B5EF4-FFF2-40B4-BE49-F238E27FC236}">
                <a16:creationId xmlns:a16="http://schemas.microsoft.com/office/drawing/2014/main" id="{184C5C29-E34B-0E4F-8D89-5C18E037D8F4}"/>
              </a:ext>
            </a:extLst>
          </p:cNvPr>
          <p:cNvSpPr/>
          <p:nvPr userDrawn="1"/>
        </p:nvSpPr>
        <p:spPr>
          <a:xfrm>
            <a:off x="1" y="3428999"/>
            <a:ext cx="9144000" cy="3736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pic>
        <p:nvPicPr>
          <p:cNvPr id="19" name="Image 18">
            <a:extLst>
              <a:ext uri="{FF2B5EF4-FFF2-40B4-BE49-F238E27FC236}">
                <a16:creationId xmlns:a16="http://schemas.microsoft.com/office/drawing/2014/main" id="{AB23551F-3481-B143-BA57-9E00A649C7C7}"/>
              </a:ext>
            </a:extLst>
          </p:cNvPr>
          <p:cNvPicPr>
            <a:picLocks noChangeAspect="1"/>
          </p:cNvPicPr>
          <p:nvPr userDrawn="1"/>
        </p:nvPicPr>
        <p:blipFill rotWithShape="1">
          <a:blip r:embed="rId3"/>
          <a:srcRect t="84374" r="6875"/>
          <a:stretch/>
        </p:blipFill>
        <p:spPr>
          <a:xfrm>
            <a:off x="0" y="5786358"/>
            <a:ext cx="8515350" cy="1071642"/>
          </a:xfrm>
          <a:prstGeom prst="rect">
            <a:avLst/>
          </a:prstGeom>
        </p:spPr>
      </p:pic>
      <p:sp>
        <p:nvSpPr>
          <p:cNvPr id="2" name="Title 1"/>
          <p:cNvSpPr>
            <a:spLocks noGrp="1"/>
          </p:cNvSpPr>
          <p:nvPr>
            <p:ph type="ctrTitle"/>
          </p:nvPr>
        </p:nvSpPr>
        <p:spPr>
          <a:xfrm>
            <a:off x="1382235" y="1311276"/>
            <a:ext cx="6330142" cy="833408"/>
          </a:xfrm>
          <a:prstGeom prst="rect">
            <a:avLst/>
          </a:prstGeom>
        </p:spPr>
        <p:txBody>
          <a:bodyPr anchor="b">
            <a:normAutofit/>
          </a:bodyPr>
          <a:lstStyle>
            <a:lvl1pPr algn="ctr">
              <a:defRPr sz="4000" b="1" i="0">
                <a:solidFill>
                  <a:srgbClr val="B8262B"/>
                </a:solidFill>
                <a:latin typeface="Gotham Bold" panose="02000504050000020004" pitchFamily="2" charset="0"/>
              </a:defRPr>
            </a:lvl1pPr>
          </a:lstStyle>
          <a:p>
            <a:endParaRPr lang="en-US" dirty="0"/>
          </a:p>
        </p:txBody>
      </p:sp>
      <p:sp>
        <p:nvSpPr>
          <p:cNvPr id="18" name="Title 1">
            <a:extLst>
              <a:ext uri="{FF2B5EF4-FFF2-40B4-BE49-F238E27FC236}">
                <a16:creationId xmlns:a16="http://schemas.microsoft.com/office/drawing/2014/main" id="{9A115762-6F76-6149-BD53-C30930E0EA3D}"/>
              </a:ext>
            </a:extLst>
          </p:cNvPr>
          <p:cNvSpPr txBox="1">
            <a:spLocks/>
          </p:cNvSpPr>
          <p:nvPr userDrawn="1"/>
        </p:nvSpPr>
        <p:spPr>
          <a:xfrm>
            <a:off x="775161" y="2175799"/>
            <a:ext cx="6330142" cy="833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kern="1200">
                <a:solidFill>
                  <a:schemeClr val="tx1"/>
                </a:solidFill>
                <a:latin typeface="Gotham Book" panose="02000504050000020004" pitchFamily="2" charset="0"/>
                <a:ea typeface="+mj-ea"/>
                <a:cs typeface="+mj-cs"/>
              </a:defRPr>
            </a:lvl1pPr>
          </a:lstStyle>
          <a:p>
            <a:endParaRPr lang="en-US" dirty="0">
              <a:solidFill>
                <a:prstClr val="black"/>
              </a:solidFill>
            </a:endParaRPr>
          </a:p>
        </p:txBody>
      </p:sp>
      <p:sp>
        <p:nvSpPr>
          <p:cNvPr id="25" name="Espace réservé du contenu 24">
            <a:extLst>
              <a:ext uri="{FF2B5EF4-FFF2-40B4-BE49-F238E27FC236}">
                <a16:creationId xmlns:a16="http://schemas.microsoft.com/office/drawing/2014/main" id="{510508D2-866C-CF47-A48A-D52F2D63E503}"/>
              </a:ext>
            </a:extLst>
          </p:cNvPr>
          <p:cNvSpPr>
            <a:spLocks noGrp="1"/>
          </p:cNvSpPr>
          <p:nvPr>
            <p:ph sz="quarter" idx="13"/>
          </p:nvPr>
        </p:nvSpPr>
        <p:spPr>
          <a:xfrm>
            <a:off x="1602767" y="2250614"/>
            <a:ext cx="5889078" cy="414316"/>
          </a:xfrm>
          <a:prstGeom prst="rect">
            <a:avLst/>
          </a:prstGeom>
        </p:spPr>
        <p:txBody>
          <a:bodyPr>
            <a:noAutofit/>
          </a:bodyPr>
          <a:lstStyle>
            <a:lvl1pPr marL="0" indent="0" algn="ctr">
              <a:buNone/>
              <a:defRPr sz="2000">
                <a:latin typeface="Gotham Book" panose="02000504050000020004" pitchFamily="2" charset="0"/>
              </a:defRPr>
            </a:lvl1pPr>
          </a:lstStyle>
          <a:p>
            <a:pPr lvl="0"/>
            <a:endParaRPr lang="fr-FR" dirty="0"/>
          </a:p>
        </p:txBody>
      </p:sp>
      <p:pic>
        <p:nvPicPr>
          <p:cNvPr id="11" name="Image 10">
            <a:extLst>
              <a:ext uri="{FF2B5EF4-FFF2-40B4-BE49-F238E27FC236}">
                <a16:creationId xmlns:a16="http://schemas.microsoft.com/office/drawing/2014/main" id="{C6D8C3BB-C0B9-A14D-BADF-FB804C246FEF}"/>
              </a:ext>
            </a:extLst>
          </p:cNvPr>
          <p:cNvPicPr>
            <a:picLocks noChangeAspect="1"/>
          </p:cNvPicPr>
          <p:nvPr userDrawn="1"/>
        </p:nvPicPr>
        <p:blipFill>
          <a:blip r:embed="rId4"/>
          <a:stretch>
            <a:fillRect/>
          </a:stretch>
        </p:blipFill>
        <p:spPr>
          <a:xfrm>
            <a:off x="2868388" y="3584874"/>
            <a:ext cx="3427203" cy="1610441"/>
          </a:xfrm>
          <a:prstGeom prst="rect">
            <a:avLst/>
          </a:prstGeom>
        </p:spPr>
      </p:pic>
      <p:sp>
        <p:nvSpPr>
          <p:cNvPr id="20" name="Espace réservé du numéro de diapositive 5">
            <a:extLst>
              <a:ext uri="{FF2B5EF4-FFF2-40B4-BE49-F238E27FC236}">
                <a16:creationId xmlns:a16="http://schemas.microsoft.com/office/drawing/2014/main" id="{67BBFB3F-9B7F-5548-A56C-B128F0778C3C}"/>
              </a:ext>
            </a:extLst>
          </p:cNvPr>
          <p:cNvSpPr txBox="1">
            <a:spLocks/>
          </p:cNvSpPr>
          <p:nvPr userDrawn="1"/>
        </p:nvSpPr>
        <p:spPr>
          <a:xfrm>
            <a:off x="2434314" y="649290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prstClr val="white">
                    <a:lumMod val="50000"/>
                  </a:prstClr>
                </a:solidFill>
              </a:rPr>
              <a:pPr algn="l"/>
              <a:t>‹N°›</a:t>
            </a:fld>
            <a:endParaRPr lang="fr-FR" sz="800" dirty="0">
              <a:solidFill>
                <a:prstClr val="white">
                  <a:lumMod val="50000"/>
                </a:prstClr>
              </a:solidFill>
            </a:endParaRPr>
          </a:p>
        </p:txBody>
      </p:sp>
      <p:sp>
        <p:nvSpPr>
          <p:cNvPr id="21" name="Espace réservé de la date 3">
            <a:extLst>
              <a:ext uri="{FF2B5EF4-FFF2-40B4-BE49-F238E27FC236}">
                <a16:creationId xmlns:a16="http://schemas.microsoft.com/office/drawing/2014/main" id="{8A4F9683-554B-364F-AFBC-ED70B11E59B8}"/>
              </a:ext>
            </a:extLst>
          </p:cNvPr>
          <p:cNvSpPr txBox="1">
            <a:spLocks/>
          </p:cNvSpPr>
          <p:nvPr userDrawn="1"/>
        </p:nvSpPr>
        <p:spPr>
          <a:xfrm>
            <a:off x="628650" y="645898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prstClr val="white">
                    <a:lumMod val="50000"/>
                  </a:prstClr>
                </a:solidFill>
              </a:rPr>
              <a:pPr/>
              <a:t>18/10/2021</a:t>
            </a:fld>
            <a:endParaRPr lang="fr-FR" sz="800" dirty="0">
              <a:solidFill>
                <a:prstClr val="white">
                  <a:lumMod val="50000"/>
                </a:prstClr>
              </a:solidFill>
            </a:endParaRPr>
          </a:p>
        </p:txBody>
      </p:sp>
      <p:sp>
        <p:nvSpPr>
          <p:cNvPr id="22" name="Espace réservé du pied de page 4">
            <a:extLst>
              <a:ext uri="{FF2B5EF4-FFF2-40B4-BE49-F238E27FC236}">
                <a16:creationId xmlns:a16="http://schemas.microsoft.com/office/drawing/2014/main" id="{231CD0A2-D6F1-1A43-9200-05B59FB5C102}"/>
              </a:ext>
            </a:extLst>
          </p:cNvPr>
          <p:cNvSpPr txBox="1">
            <a:spLocks/>
          </p:cNvSpPr>
          <p:nvPr userDrawn="1"/>
        </p:nvSpPr>
        <p:spPr>
          <a:xfrm>
            <a:off x="1284073" y="645898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prstClr val="white">
                    <a:lumMod val="50000"/>
                  </a:prstClr>
                </a:solidFill>
              </a:rPr>
              <a:t>https://</a:t>
            </a:r>
            <a:r>
              <a:rPr lang="fr-FR" sz="800" dirty="0" err="1">
                <a:solidFill>
                  <a:prstClr val="white">
                    <a:lumMod val="50000"/>
                  </a:prstClr>
                </a:solidFill>
              </a:rPr>
              <a:t>ffcoutellerie.org</a:t>
            </a:r>
            <a:endParaRPr lang="fr-FR" sz="800" dirty="0">
              <a:solidFill>
                <a:prstClr val="white">
                  <a:lumMod val="50000"/>
                </a:prstClr>
              </a:solidFill>
            </a:endParaRPr>
          </a:p>
        </p:txBody>
      </p:sp>
      <p:cxnSp>
        <p:nvCxnSpPr>
          <p:cNvPr id="23" name="Connecteur droit 22">
            <a:extLst>
              <a:ext uri="{FF2B5EF4-FFF2-40B4-BE49-F238E27FC236}">
                <a16:creationId xmlns:a16="http://schemas.microsoft.com/office/drawing/2014/main" id="{A5321993-907C-CF45-B264-8D1494EA072B}"/>
              </a:ext>
            </a:extLst>
          </p:cNvPr>
          <p:cNvCxnSpPr>
            <a:cxnSpLocks/>
          </p:cNvCxnSpPr>
          <p:nvPr userDrawn="1"/>
        </p:nvCxnSpPr>
        <p:spPr>
          <a:xfrm>
            <a:off x="1284073" y="652661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4592C725-312E-D948-84B2-C4FE7BC295C8}"/>
              </a:ext>
            </a:extLst>
          </p:cNvPr>
          <p:cNvCxnSpPr>
            <a:cxnSpLocks/>
          </p:cNvCxnSpPr>
          <p:nvPr userDrawn="1"/>
        </p:nvCxnSpPr>
        <p:spPr>
          <a:xfrm>
            <a:off x="2434314" y="652542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558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240C59F-13F5-E844-9C39-01903083BBE6}"/>
              </a:ext>
            </a:extLst>
          </p:cNvPr>
          <p:cNvPicPr>
            <a:picLocks noChangeAspect="1"/>
          </p:cNvPicPr>
          <p:nvPr userDrawn="1"/>
        </p:nvPicPr>
        <p:blipFill rotWithShape="1">
          <a:blip r:embed="rId2"/>
          <a:srcRect t="87071"/>
          <a:stretch/>
        </p:blipFill>
        <p:spPr>
          <a:xfrm>
            <a:off x="0" y="5971308"/>
            <a:ext cx="9144000" cy="886691"/>
          </a:xfrm>
          <a:prstGeom prst="rect">
            <a:avLst/>
          </a:prstGeom>
        </p:spPr>
      </p:pic>
      <p:pic>
        <p:nvPicPr>
          <p:cNvPr id="8" name="Image 7">
            <a:extLst>
              <a:ext uri="{FF2B5EF4-FFF2-40B4-BE49-F238E27FC236}">
                <a16:creationId xmlns:a16="http://schemas.microsoft.com/office/drawing/2014/main" id="{BFBB456E-D0A3-CE43-9FB8-C460C03B4BE4}"/>
              </a:ext>
            </a:extLst>
          </p:cNvPr>
          <p:cNvPicPr>
            <a:picLocks noChangeAspect="1"/>
          </p:cNvPicPr>
          <p:nvPr userDrawn="1"/>
        </p:nvPicPr>
        <p:blipFill>
          <a:blip r:embed="rId3"/>
          <a:stretch>
            <a:fillRect/>
          </a:stretch>
        </p:blipFill>
        <p:spPr>
          <a:xfrm>
            <a:off x="7671661" y="6184711"/>
            <a:ext cx="1399856" cy="657791"/>
          </a:xfrm>
          <a:prstGeom prst="rect">
            <a:avLst/>
          </a:prstGeom>
        </p:spPr>
      </p:pic>
      <p:sp>
        <p:nvSpPr>
          <p:cNvPr id="9" name="Espace réservé du numéro de diapositive 5">
            <a:extLst>
              <a:ext uri="{FF2B5EF4-FFF2-40B4-BE49-F238E27FC236}">
                <a16:creationId xmlns:a16="http://schemas.microsoft.com/office/drawing/2014/main" id="{3998BA60-7B74-C64F-9645-9BC27BA51DE7}"/>
              </a:ext>
            </a:extLst>
          </p:cNvPr>
          <p:cNvSpPr txBox="1">
            <a:spLocks/>
          </p:cNvSpPr>
          <p:nvPr userDrawn="1"/>
        </p:nvSpPr>
        <p:spPr>
          <a:xfrm>
            <a:off x="2434314" y="649290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prstClr val="white">
                    <a:lumMod val="50000"/>
                  </a:prstClr>
                </a:solidFill>
              </a:rPr>
              <a:pPr algn="l"/>
              <a:t>‹N°›</a:t>
            </a:fld>
            <a:endParaRPr lang="fr-FR" sz="800" dirty="0">
              <a:solidFill>
                <a:prstClr val="white">
                  <a:lumMod val="50000"/>
                </a:prstClr>
              </a:solidFill>
            </a:endParaRPr>
          </a:p>
        </p:txBody>
      </p:sp>
      <p:sp>
        <p:nvSpPr>
          <p:cNvPr id="10" name="Espace réservé de la date 3">
            <a:extLst>
              <a:ext uri="{FF2B5EF4-FFF2-40B4-BE49-F238E27FC236}">
                <a16:creationId xmlns:a16="http://schemas.microsoft.com/office/drawing/2014/main" id="{2A762FA3-1430-A540-8EAF-58CC2E96B4E4}"/>
              </a:ext>
            </a:extLst>
          </p:cNvPr>
          <p:cNvSpPr txBox="1">
            <a:spLocks/>
          </p:cNvSpPr>
          <p:nvPr userDrawn="1"/>
        </p:nvSpPr>
        <p:spPr>
          <a:xfrm>
            <a:off x="628650" y="645898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prstClr val="white">
                    <a:lumMod val="50000"/>
                  </a:prstClr>
                </a:solidFill>
              </a:rPr>
              <a:pPr/>
              <a:t>18/10/2021</a:t>
            </a:fld>
            <a:endParaRPr lang="fr-FR" sz="800" dirty="0">
              <a:solidFill>
                <a:prstClr val="white">
                  <a:lumMod val="50000"/>
                </a:prstClr>
              </a:solidFill>
            </a:endParaRPr>
          </a:p>
        </p:txBody>
      </p:sp>
      <p:sp>
        <p:nvSpPr>
          <p:cNvPr id="17" name="Espace réservé du pied de page 4">
            <a:extLst>
              <a:ext uri="{FF2B5EF4-FFF2-40B4-BE49-F238E27FC236}">
                <a16:creationId xmlns:a16="http://schemas.microsoft.com/office/drawing/2014/main" id="{42FE1000-1080-3D40-8BC2-D4E3E1CF2FA7}"/>
              </a:ext>
            </a:extLst>
          </p:cNvPr>
          <p:cNvSpPr txBox="1">
            <a:spLocks/>
          </p:cNvSpPr>
          <p:nvPr userDrawn="1"/>
        </p:nvSpPr>
        <p:spPr>
          <a:xfrm>
            <a:off x="1284073" y="645898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prstClr val="white">
                    <a:lumMod val="50000"/>
                  </a:prstClr>
                </a:solidFill>
              </a:rPr>
              <a:t>https://</a:t>
            </a:r>
            <a:r>
              <a:rPr lang="fr-FR" sz="800" dirty="0" err="1">
                <a:solidFill>
                  <a:prstClr val="white">
                    <a:lumMod val="50000"/>
                  </a:prstClr>
                </a:solidFill>
              </a:rPr>
              <a:t>ffcoutellerie.org</a:t>
            </a:r>
            <a:endParaRPr lang="fr-FR" sz="800" dirty="0">
              <a:solidFill>
                <a:prstClr val="white">
                  <a:lumMod val="50000"/>
                </a:prstClr>
              </a:solidFill>
            </a:endParaRPr>
          </a:p>
        </p:txBody>
      </p:sp>
      <p:cxnSp>
        <p:nvCxnSpPr>
          <p:cNvPr id="18" name="Connecteur droit 17">
            <a:extLst>
              <a:ext uri="{FF2B5EF4-FFF2-40B4-BE49-F238E27FC236}">
                <a16:creationId xmlns:a16="http://schemas.microsoft.com/office/drawing/2014/main" id="{A68CFAB3-F34A-204B-8AE0-60BCAEDAA89E}"/>
              </a:ext>
            </a:extLst>
          </p:cNvPr>
          <p:cNvCxnSpPr>
            <a:cxnSpLocks/>
          </p:cNvCxnSpPr>
          <p:nvPr userDrawn="1"/>
        </p:nvCxnSpPr>
        <p:spPr>
          <a:xfrm>
            <a:off x="1284073" y="652661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9A82469A-E9CC-9D42-853E-ABEC5AEED46B}"/>
              </a:ext>
            </a:extLst>
          </p:cNvPr>
          <p:cNvCxnSpPr>
            <a:cxnSpLocks/>
          </p:cNvCxnSpPr>
          <p:nvPr userDrawn="1"/>
        </p:nvCxnSpPr>
        <p:spPr>
          <a:xfrm>
            <a:off x="2434314" y="652542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137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DE2482B-A22C-B74C-AB38-B4F2F9D3BBB7}"/>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6" name="Espace réservé du numéro de diapositive 5">
            <a:extLst>
              <a:ext uri="{FF2B5EF4-FFF2-40B4-BE49-F238E27FC236}">
                <a16:creationId xmlns:a16="http://schemas.microsoft.com/office/drawing/2014/main" id="{BDF9DDFA-B0BD-1E44-8A1E-36001CC8AA12}"/>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17" name="Espace réservé de la date 3">
            <a:extLst>
              <a:ext uri="{FF2B5EF4-FFF2-40B4-BE49-F238E27FC236}">
                <a16:creationId xmlns:a16="http://schemas.microsoft.com/office/drawing/2014/main" id="{9F212934-503A-4E46-B5D8-DB9FCD08A52A}"/>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18" name="Espace réservé du pied de page 4">
            <a:extLst>
              <a:ext uri="{FF2B5EF4-FFF2-40B4-BE49-F238E27FC236}">
                <a16:creationId xmlns:a16="http://schemas.microsoft.com/office/drawing/2014/main" id="{73C61720-F27C-964E-A621-54A8565A3DB9}"/>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19" name="Connecteur droit 18">
            <a:extLst>
              <a:ext uri="{FF2B5EF4-FFF2-40B4-BE49-F238E27FC236}">
                <a16:creationId xmlns:a16="http://schemas.microsoft.com/office/drawing/2014/main" id="{7475D32E-6A0E-E943-BA00-EA9E35870D36}"/>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81327E9F-17E6-DF4D-BBDA-FBD18822DC72}"/>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re 1">
            <a:extLst>
              <a:ext uri="{FF2B5EF4-FFF2-40B4-BE49-F238E27FC236}">
                <a16:creationId xmlns:a16="http://schemas.microsoft.com/office/drawing/2014/main" id="{C909A4C5-83AF-554E-B257-C5CB349ED254}"/>
              </a:ext>
            </a:extLst>
          </p:cNvPr>
          <p:cNvSpPr>
            <a:spLocks noGrp="1"/>
          </p:cNvSpPr>
          <p:nvPr>
            <p:ph type="title"/>
          </p:nvPr>
        </p:nvSpPr>
        <p:spPr>
          <a:xfrm>
            <a:off x="628655" y="399016"/>
            <a:ext cx="7886700" cy="498157"/>
          </a:xfrm>
        </p:spPr>
        <p:txBody>
          <a:bodyPr>
            <a:noAutofit/>
          </a:bodyPr>
          <a:lstStyle>
            <a:lvl1pPr algn="l">
              <a:defRPr sz="3200">
                <a:latin typeface="+mn-lt"/>
              </a:defRPr>
            </a:lvl1pPr>
          </a:lstStyle>
          <a:p>
            <a:pPr algn="l"/>
            <a:endParaRPr lang="fr-FR" dirty="0"/>
          </a:p>
        </p:txBody>
      </p:sp>
      <p:sp>
        <p:nvSpPr>
          <p:cNvPr id="22" name="Espace réservé du contenu 2">
            <a:extLst>
              <a:ext uri="{FF2B5EF4-FFF2-40B4-BE49-F238E27FC236}">
                <a16:creationId xmlns:a16="http://schemas.microsoft.com/office/drawing/2014/main" id="{5A2477A0-4B03-C648-AE62-5E644B0B3FDF}"/>
              </a:ext>
            </a:extLst>
          </p:cNvPr>
          <p:cNvSpPr>
            <a:spLocks noGrp="1"/>
          </p:cNvSpPr>
          <p:nvPr>
            <p:ph idx="1"/>
          </p:nvPr>
        </p:nvSpPr>
        <p:spPr>
          <a:xfrm>
            <a:off x="628655" y="1609494"/>
            <a:ext cx="7886700" cy="4351338"/>
          </a:xfrm>
          <a:prstGeom prst="rect">
            <a:avLst/>
          </a:prstGeom>
        </p:spPr>
        <p:txBody>
          <a:bodyPr>
            <a:normAutofit/>
          </a:bodyPr>
          <a:lstStyle>
            <a:lvl1pPr algn="l">
              <a:defRPr>
                <a:latin typeface="+mn-lt"/>
              </a:defRPr>
            </a:lvl1pPr>
          </a:lstStyle>
          <a:p>
            <a:pPr marL="0" indent="0">
              <a:buNone/>
            </a:pPr>
            <a:endParaRPr lang="fr-FR" sz="1600" dirty="0">
              <a:latin typeface="Gotham Light" panose="02000504020000020004" pitchFamily="2" charset="0"/>
            </a:endParaRPr>
          </a:p>
        </p:txBody>
      </p:sp>
    </p:spTree>
    <p:extLst>
      <p:ext uri="{BB962C8B-B14F-4D97-AF65-F5344CB8AC3E}">
        <p14:creationId xmlns:p14="http://schemas.microsoft.com/office/powerpoint/2010/main" val="419215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rmetur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3A23890-2780-C64F-8206-18B656BE9355}"/>
              </a:ext>
            </a:extLst>
          </p:cNvPr>
          <p:cNvPicPr>
            <a:picLocks noChangeAspect="1"/>
          </p:cNvPicPr>
          <p:nvPr userDrawn="1"/>
        </p:nvPicPr>
        <p:blipFill>
          <a:blip r:embed="rId2"/>
          <a:stretch>
            <a:fillRect/>
          </a:stretch>
        </p:blipFill>
        <p:spPr>
          <a:xfrm>
            <a:off x="0" y="307571"/>
            <a:ext cx="9144000" cy="6858000"/>
          </a:xfrm>
          <a:prstGeom prst="rect">
            <a:avLst/>
          </a:prstGeom>
        </p:spPr>
      </p:pic>
      <p:sp>
        <p:nvSpPr>
          <p:cNvPr id="10" name="Rectangle 9">
            <a:extLst>
              <a:ext uri="{FF2B5EF4-FFF2-40B4-BE49-F238E27FC236}">
                <a16:creationId xmlns:a16="http://schemas.microsoft.com/office/drawing/2014/main" id="{184C5C29-E34B-0E4F-8D89-5C18E037D8F4}"/>
              </a:ext>
            </a:extLst>
          </p:cNvPr>
          <p:cNvSpPr/>
          <p:nvPr userDrawn="1"/>
        </p:nvSpPr>
        <p:spPr>
          <a:xfrm>
            <a:off x="1" y="3428999"/>
            <a:ext cx="9144000" cy="3736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AB23551F-3481-B143-BA57-9E00A649C7C7}"/>
              </a:ext>
            </a:extLst>
          </p:cNvPr>
          <p:cNvPicPr>
            <a:picLocks noChangeAspect="1"/>
          </p:cNvPicPr>
          <p:nvPr userDrawn="1"/>
        </p:nvPicPr>
        <p:blipFill rotWithShape="1">
          <a:blip r:embed="rId3"/>
          <a:srcRect t="84374" r="6875"/>
          <a:stretch/>
        </p:blipFill>
        <p:spPr>
          <a:xfrm>
            <a:off x="3" y="5786358"/>
            <a:ext cx="8515350" cy="1071642"/>
          </a:xfrm>
          <a:prstGeom prst="rect">
            <a:avLst/>
          </a:prstGeom>
        </p:spPr>
      </p:pic>
      <p:sp>
        <p:nvSpPr>
          <p:cNvPr id="2" name="Title 1"/>
          <p:cNvSpPr>
            <a:spLocks noGrp="1"/>
          </p:cNvSpPr>
          <p:nvPr>
            <p:ph type="ctrTitle"/>
          </p:nvPr>
        </p:nvSpPr>
        <p:spPr>
          <a:xfrm>
            <a:off x="1382235" y="1311276"/>
            <a:ext cx="6330142" cy="833408"/>
          </a:xfrm>
          <a:prstGeom prst="rect">
            <a:avLst/>
          </a:prstGeom>
        </p:spPr>
        <p:txBody>
          <a:bodyPr anchor="b">
            <a:normAutofit/>
          </a:bodyPr>
          <a:lstStyle>
            <a:lvl1pPr algn="ctr">
              <a:defRPr sz="4000" b="1" i="0">
                <a:solidFill>
                  <a:srgbClr val="B8262B"/>
                </a:solidFill>
                <a:latin typeface="+mn-lt"/>
              </a:defRPr>
            </a:lvl1pPr>
          </a:lstStyle>
          <a:p>
            <a:endParaRPr lang="en-US" dirty="0"/>
          </a:p>
        </p:txBody>
      </p:sp>
      <p:sp>
        <p:nvSpPr>
          <p:cNvPr id="18" name="Title 1">
            <a:extLst>
              <a:ext uri="{FF2B5EF4-FFF2-40B4-BE49-F238E27FC236}">
                <a16:creationId xmlns:a16="http://schemas.microsoft.com/office/drawing/2014/main" id="{9A115762-6F76-6149-BD53-C30930E0EA3D}"/>
              </a:ext>
            </a:extLst>
          </p:cNvPr>
          <p:cNvSpPr txBox="1">
            <a:spLocks/>
          </p:cNvSpPr>
          <p:nvPr userDrawn="1"/>
        </p:nvSpPr>
        <p:spPr>
          <a:xfrm>
            <a:off x="775161" y="2175799"/>
            <a:ext cx="6330142" cy="833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kern="1200">
                <a:solidFill>
                  <a:schemeClr val="tx1"/>
                </a:solidFill>
                <a:latin typeface="Gotham Book" panose="02000504050000020004" pitchFamily="2" charset="0"/>
                <a:ea typeface="+mj-ea"/>
                <a:cs typeface="+mj-cs"/>
              </a:defRPr>
            </a:lvl1pPr>
          </a:lstStyle>
          <a:p>
            <a:endParaRPr lang="en-US" dirty="0"/>
          </a:p>
        </p:txBody>
      </p:sp>
      <p:sp>
        <p:nvSpPr>
          <p:cNvPr id="25" name="Espace réservé du contenu 24">
            <a:extLst>
              <a:ext uri="{FF2B5EF4-FFF2-40B4-BE49-F238E27FC236}">
                <a16:creationId xmlns:a16="http://schemas.microsoft.com/office/drawing/2014/main" id="{510508D2-866C-CF47-A48A-D52F2D63E503}"/>
              </a:ext>
            </a:extLst>
          </p:cNvPr>
          <p:cNvSpPr>
            <a:spLocks noGrp="1"/>
          </p:cNvSpPr>
          <p:nvPr>
            <p:ph sz="quarter" idx="13"/>
          </p:nvPr>
        </p:nvSpPr>
        <p:spPr>
          <a:xfrm>
            <a:off x="1602771" y="2250614"/>
            <a:ext cx="5889078" cy="414316"/>
          </a:xfrm>
          <a:prstGeom prst="rect">
            <a:avLst/>
          </a:prstGeom>
        </p:spPr>
        <p:txBody>
          <a:bodyPr>
            <a:noAutofit/>
          </a:bodyPr>
          <a:lstStyle>
            <a:lvl1pPr marL="0" indent="0" algn="ctr">
              <a:buNone/>
              <a:defRPr sz="2000">
                <a:latin typeface="Gotham Book" panose="02000504050000020004" pitchFamily="2" charset="0"/>
              </a:defRPr>
            </a:lvl1pPr>
          </a:lstStyle>
          <a:p>
            <a:pPr lvl="0"/>
            <a:endParaRPr lang="fr-FR" dirty="0"/>
          </a:p>
        </p:txBody>
      </p:sp>
      <p:pic>
        <p:nvPicPr>
          <p:cNvPr id="11" name="Image 10">
            <a:extLst>
              <a:ext uri="{FF2B5EF4-FFF2-40B4-BE49-F238E27FC236}">
                <a16:creationId xmlns:a16="http://schemas.microsoft.com/office/drawing/2014/main" id="{C6D8C3BB-C0B9-A14D-BADF-FB804C246FEF}"/>
              </a:ext>
            </a:extLst>
          </p:cNvPr>
          <p:cNvPicPr>
            <a:picLocks noChangeAspect="1"/>
          </p:cNvPicPr>
          <p:nvPr userDrawn="1"/>
        </p:nvPicPr>
        <p:blipFill>
          <a:blip r:embed="rId4"/>
          <a:stretch>
            <a:fillRect/>
          </a:stretch>
        </p:blipFill>
        <p:spPr>
          <a:xfrm>
            <a:off x="2868393" y="3584878"/>
            <a:ext cx="3427203" cy="1610441"/>
          </a:xfrm>
          <a:prstGeom prst="rect">
            <a:avLst/>
          </a:prstGeom>
        </p:spPr>
      </p:pic>
      <p:sp>
        <p:nvSpPr>
          <p:cNvPr id="14" name="Espace réservé du numéro de diapositive 5">
            <a:extLst>
              <a:ext uri="{FF2B5EF4-FFF2-40B4-BE49-F238E27FC236}">
                <a16:creationId xmlns:a16="http://schemas.microsoft.com/office/drawing/2014/main" id="{223EBDAD-5813-1849-920F-4439D0D298E4}"/>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15" name="Espace réservé de la date 3">
            <a:extLst>
              <a:ext uri="{FF2B5EF4-FFF2-40B4-BE49-F238E27FC236}">
                <a16:creationId xmlns:a16="http://schemas.microsoft.com/office/drawing/2014/main" id="{39DE28F1-E3AB-AB47-8B66-D8D3780ACA34}"/>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16" name="Espace réservé du pied de page 4">
            <a:extLst>
              <a:ext uri="{FF2B5EF4-FFF2-40B4-BE49-F238E27FC236}">
                <a16:creationId xmlns:a16="http://schemas.microsoft.com/office/drawing/2014/main" id="{7DF1FAB5-3209-EF47-8D0B-A4E377F9B390}"/>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17" name="Connecteur droit 16">
            <a:extLst>
              <a:ext uri="{FF2B5EF4-FFF2-40B4-BE49-F238E27FC236}">
                <a16:creationId xmlns:a16="http://schemas.microsoft.com/office/drawing/2014/main" id="{1D38736E-DCBA-C542-8E73-78C5EB98E852}"/>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29EDDF6C-26B3-504A-8919-E703B1E233CE}"/>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48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240C59F-13F5-E844-9C39-01903083BBE6}"/>
              </a:ext>
            </a:extLst>
          </p:cNvPr>
          <p:cNvPicPr>
            <a:picLocks noChangeAspect="1"/>
          </p:cNvPicPr>
          <p:nvPr userDrawn="1"/>
        </p:nvPicPr>
        <p:blipFill rotWithShape="1">
          <a:blip r:embed="rId2"/>
          <a:srcRect t="87071"/>
          <a:stretch/>
        </p:blipFill>
        <p:spPr>
          <a:xfrm>
            <a:off x="0" y="5971318"/>
            <a:ext cx="9144000" cy="886691"/>
          </a:xfrm>
          <a:prstGeom prst="rect">
            <a:avLst/>
          </a:prstGeom>
        </p:spPr>
      </p:pic>
      <p:sp>
        <p:nvSpPr>
          <p:cNvPr id="9" name="Espace réservé du numéro de diapositive 5">
            <a:extLst>
              <a:ext uri="{FF2B5EF4-FFF2-40B4-BE49-F238E27FC236}">
                <a16:creationId xmlns:a16="http://schemas.microsoft.com/office/drawing/2014/main" id="{45F08B83-62DB-F042-930B-57190D500F6E}"/>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10" name="Espace réservé de la date 3">
            <a:extLst>
              <a:ext uri="{FF2B5EF4-FFF2-40B4-BE49-F238E27FC236}">
                <a16:creationId xmlns:a16="http://schemas.microsoft.com/office/drawing/2014/main" id="{FF5B57BF-2416-DF47-AB54-8CE1F170FD4F}"/>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17" name="Espace réservé du pied de page 4">
            <a:extLst>
              <a:ext uri="{FF2B5EF4-FFF2-40B4-BE49-F238E27FC236}">
                <a16:creationId xmlns:a16="http://schemas.microsoft.com/office/drawing/2014/main" id="{A3F743E9-3496-5247-9FF6-376A9FDD8477}"/>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18" name="Connecteur droit 17">
            <a:extLst>
              <a:ext uri="{FF2B5EF4-FFF2-40B4-BE49-F238E27FC236}">
                <a16:creationId xmlns:a16="http://schemas.microsoft.com/office/drawing/2014/main" id="{1FAB2512-9FD0-F94F-B16A-6FF6A3DA048F}"/>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C3D92470-5DD2-9040-A849-1128D35750E1}"/>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3835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a:xfrm>
            <a:off x="457200" y="1600204"/>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457200" y="6356360"/>
            <a:ext cx="2133600" cy="365125"/>
          </a:xfrm>
          <a:prstGeom prst="rect">
            <a:avLst/>
          </a:prstGeom>
        </p:spPr>
        <p:txBody>
          <a:bodyPr/>
          <a:lstStyle/>
          <a:p>
            <a:fld id="{AA309A6D-C09C-4548-B29A-6CF363A7E532}" type="datetimeFigureOut">
              <a:rPr lang="fr-FR" smtClean="0"/>
              <a:t>18/10/2021</a:t>
            </a:fld>
            <a:endParaRPr lang="fr-BE"/>
          </a:p>
        </p:txBody>
      </p:sp>
      <p:sp>
        <p:nvSpPr>
          <p:cNvPr id="5" name="Espace réservé du pied de page 4"/>
          <p:cNvSpPr>
            <a:spLocks noGrp="1"/>
          </p:cNvSpPr>
          <p:nvPr>
            <p:ph type="ftr" sz="quarter" idx="11"/>
          </p:nvPr>
        </p:nvSpPr>
        <p:spPr>
          <a:xfrm>
            <a:off x="3124200" y="6356360"/>
            <a:ext cx="2895600" cy="365125"/>
          </a:xfrm>
          <a:prstGeom prst="rect">
            <a:avLst/>
          </a:prstGeom>
        </p:spPr>
        <p:txBody>
          <a:bodyPr/>
          <a:lstStyle/>
          <a:p>
            <a:endParaRPr lang="fr-BE"/>
          </a:p>
        </p:txBody>
      </p:sp>
      <p:sp>
        <p:nvSpPr>
          <p:cNvPr id="6" name="Espace réservé du numéro de diapositive 5"/>
          <p:cNvSpPr>
            <a:spLocks noGrp="1"/>
          </p:cNvSpPr>
          <p:nvPr>
            <p:ph type="sldNum" sz="quarter" idx="12"/>
          </p:nvPr>
        </p:nvSpPr>
        <p:spPr>
          <a:xfrm>
            <a:off x="6553200" y="6356360"/>
            <a:ext cx="2133600" cy="365125"/>
          </a:xfrm>
          <a:prstGeom prst="rect">
            <a:avLst/>
          </a:prstGeom>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47F36-5C42-C14E-83E9-6C5B43993E3C}"/>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3F71293-71FF-B942-B405-D5699EF77F45}"/>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EEB913B-0339-3C40-8C2D-D29757996E7F}"/>
              </a:ext>
            </a:extLst>
          </p:cNvPr>
          <p:cNvSpPr>
            <a:spLocks noGrp="1"/>
          </p:cNvSpPr>
          <p:nvPr>
            <p:ph type="dt" sz="half" idx="10"/>
          </p:nvPr>
        </p:nvSpPr>
        <p:spPr>
          <a:xfrm>
            <a:off x="628650" y="6356361"/>
            <a:ext cx="2057400" cy="365125"/>
          </a:xfrm>
          <a:prstGeom prst="rect">
            <a:avLst/>
          </a:prstGeom>
        </p:spPr>
        <p:txBody>
          <a:bodyPr/>
          <a:lstStyle/>
          <a:p>
            <a:fld id="{B1211586-B3AE-D04D-B0D4-A15BB961AE7B}" type="datetimeFigureOut">
              <a:rPr lang="fr-FR" smtClean="0"/>
              <a:t>18/10/2021</a:t>
            </a:fld>
            <a:endParaRPr lang="fr-FR"/>
          </a:p>
        </p:txBody>
      </p:sp>
      <p:sp>
        <p:nvSpPr>
          <p:cNvPr id="5" name="Espace réservé du pied de page 4">
            <a:extLst>
              <a:ext uri="{FF2B5EF4-FFF2-40B4-BE49-F238E27FC236}">
                <a16:creationId xmlns:a16="http://schemas.microsoft.com/office/drawing/2014/main" id="{F2BAF55B-EFDD-5E40-865C-D1658EA78FBD}"/>
              </a:ext>
            </a:extLst>
          </p:cNvPr>
          <p:cNvSpPr>
            <a:spLocks noGrp="1"/>
          </p:cNvSpPr>
          <p:nvPr>
            <p:ph type="ftr" sz="quarter" idx="11"/>
          </p:nvPr>
        </p:nvSpPr>
        <p:spPr>
          <a:xfrm>
            <a:off x="3028955" y="6356361"/>
            <a:ext cx="30861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C2AA3F0D-ED01-934E-B795-57804E61D209}"/>
              </a:ext>
            </a:extLst>
          </p:cNvPr>
          <p:cNvSpPr>
            <a:spLocks noGrp="1"/>
          </p:cNvSpPr>
          <p:nvPr>
            <p:ph type="sldNum" sz="quarter" idx="12"/>
          </p:nvPr>
        </p:nvSpPr>
        <p:spPr>
          <a:xfrm>
            <a:off x="6457950" y="6356361"/>
            <a:ext cx="2057400" cy="365125"/>
          </a:xfrm>
          <a:prstGeom prst="rect">
            <a:avLst/>
          </a:prstGeom>
        </p:spPr>
        <p:txBody>
          <a:bodyPr/>
          <a:lstStyle/>
          <a:p>
            <a:fld id="{704D822B-AD0B-EF40-AE9C-C51EE3A068D7}" type="slidenum">
              <a:rPr lang="fr-FR" smtClean="0"/>
              <a:t>‹N°›</a:t>
            </a:fld>
            <a:endParaRPr lang="fr-FR"/>
          </a:p>
        </p:txBody>
      </p:sp>
    </p:spTree>
    <p:extLst>
      <p:ext uri="{BB962C8B-B14F-4D97-AF65-F5344CB8AC3E}">
        <p14:creationId xmlns:p14="http://schemas.microsoft.com/office/powerpoint/2010/main" val="192075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15" name="Image 14" descr="Une image contenant capture d’écran&#10;&#10;Description générée automatiquement">
            <a:extLst>
              <a:ext uri="{FF2B5EF4-FFF2-40B4-BE49-F238E27FC236}">
                <a16:creationId xmlns:a16="http://schemas.microsoft.com/office/drawing/2014/main" id="{4AD5D3C9-0E2C-8C4E-B770-031DF58FC9F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44172" y="2741313"/>
            <a:ext cx="7914033" cy="488271"/>
          </a:xfrm>
        </p:spPr>
        <p:txBody>
          <a:bodyPr anchor="b">
            <a:normAutofit/>
          </a:bodyPr>
          <a:lstStyle>
            <a:lvl1pPr algn="l">
              <a:defRPr sz="3600" b="0" i="0">
                <a:solidFill>
                  <a:srgbClr val="C2262D"/>
                </a:solidFill>
                <a:latin typeface="+mn-lt"/>
              </a:defRPr>
            </a:lvl1pPr>
          </a:lstStyle>
          <a:p>
            <a:r>
              <a:rPr lang="fr-FR" dirty="0"/>
              <a:t>Modifiez le style du titre</a:t>
            </a:r>
            <a:endParaRPr lang="en-US" dirty="0"/>
          </a:p>
        </p:txBody>
      </p:sp>
      <p:sp>
        <p:nvSpPr>
          <p:cNvPr id="3" name="Subtitle 2"/>
          <p:cNvSpPr>
            <a:spLocks noGrp="1"/>
          </p:cNvSpPr>
          <p:nvPr>
            <p:ph type="subTitle" idx="1"/>
          </p:nvPr>
        </p:nvSpPr>
        <p:spPr>
          <a:xfrm>
            <a:off x="529939" y="3667982"/>
            <a:ext cx="7456833" cy="1655762"/>
          </a:xfrm>
          <a:prstGeom prst="rect">
            <a:avLst/>
          </a:prstGeom>
        </p:spPr>
        <p:txBody>
          <a:bodyPr/>
          <a:lstStyle>
            <a:lvl1pPr marL="285750" indent="-285750" algn="l">
              <a:buClr>
                <a:srgbClr val="C2262D"/>
              </a:buClr>
              <a:buFont typeface="Wingdings" pitchFamily="2" charset="2"/>
              <a:buChar char="§"/>
              <a:defRPr sz="1600" b="0" i="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
        <p:nvSpPr>
          <p:cNvPr id="18" name="Titre 1">
            <a:extLst>
              <a:ext uri="{FF2B5EF4-FFF2-40B4-BE49-F238E27FC236}">
                <a16:creationId xmlns:a16="http://schemas.microsoft.com/office/drawing/2014/main" id="{11B548C3-99D7-8B47-81AF-A6F595D53D15}"/>
              </a:ext>
            </a:extLst>
          </p:cNvPr>
          <p:cNvSpPr txBox="1">
            <a:spLocks/>
          </p:cNvSpPr>
          <p:nvPr userDrawn="1"/>
        </p:nvSpPr>
        <p:spPr>
          <a:xfrm>
            <a:off x="628650" y="2532690"/>
            <a:ext cx="6330142" cy="833408"/>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endParaRPr lang="fr-FR" dirty="0">
              <a:solidFill>
                <a:srgbClr val="C2262D"/>
              </a:solidFill>
              <a:latin typeface="Gotham Book" panose="02000504050000020004" pitchFamily="2" charset="0"/>
            </a:endParaRPr>
          </a:p>
        </p:txBody>
      </p:sp>
      <p:sp>
        <p:nvSpPr>
          <p:cNvPr id="19" name="Espace réservé du contenu 3">
            <a:extLst>
              <a:ext uri="{FF2B5EF4-FFF2-40B4-BE49-F238E27FC236}">
                <a16:creationId xmlns:a16="http://schemas.microsoft.com/office/drawing/2014/main" id="{65381C4A-B862-C540-BE2A-4C68AC6D3D8F}"/>
              </a:ext>
            </a:extLst>
          </p:cNvPr>
          <p:cNvSpPr>
            <a:spLocks noGrp="1"/>
          </p:cNvSpPr>
          <p:nvPr>
            <p:ph sz="quarter" idx="13"/>
          </p:nvPr>
        </p:nvSpPr>
        <p:spPr>
          <a:xfrm>
            <a:off x="529934" y="2330370"/>
            <a:ext cx="4572000" cy="324302"/>
          </a:xfrm>
          <a:prstGeom prst="rect">
            <a:avLst/>
          </a:prstGeom>
        </p:spPr>
        <p:txBody>
          <a:bodyPr/>
          <a:lstStyle>
            <a:lvl1pPr marL="0" indent="0">
              <a:buNone/>
              <a:defRPr>
                <a:latin typeface="+mn-lt"/>
              </a:defRPr>
            </a:lvl1pPr>
          </a:lstStyle>
          <a:p>
            <a:pPr algn="l"/>
            <a:endParaRPr lang="fr-FR" sz="2000" dirty="0">
              <a:solidFill>
                <a:schemeClr val="bg1">
                  <a:lumMod val="50000"/>
                </a:schemeClr>
              </a:solidFill>
              <a:latin typeface="Gotham Book" panose="02000604040000020004" pitchFamily="2" charset="0"/>
            </a:endParaRPr>
          </a:p>
        </p:txBody>
      </p:sp>
      <p:sp>
        <p:nvSpPr>
          <p:cNvPr id="16" name="Espace réservé du pied de page 4">
            <a:extLst>
              <a:ext uri="{FF2B5EF4-FFF2-40B4-BE49-F238E27FC236}">
                <a16:creationId xmlns:a16="http://schemas.microsoft.com/office/drawing/2014/main" id="{B452DC39-D004-0047-90C4-9F2B8F0DB445}"/>
              </a:ext>
            </a:extLst>
          </p:cNvPr>
          <p:cNvSpPr txBox="1">
            <a:spLocks/>
          </p:cNvSpPr>
          <p:nvPr userDrawn="1"/>
        </p:nvSpPr>
        <p:spPr>
          <a:xfrm>
            <a:off x="3965864" y="6458999"/>
            <a:ext cx="1212273" cy="19319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spTree>
    <p:extLst>
      <p:ext uri="{BB962C8B-B14F-4D97-AF65-F5344CB8AC3E}">
        <p14:creationId xmlns:p14="http://schemas.microsoft.com/office/powerpoint/2010/main" val="1235372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DE2482B-A22C-B74C-AB38-B4F2F9D3BBB7}"/>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Image 9">
            <a:extLst>
              <a:ext uri="{FF2B5EF4-FFF2-40B4-BE49-F238E27FC236}">
                <a16:creationId xmlns:a16="http://schemas.microsoft.com/office/drawing/2014/main" id="{947C5D7F-CBB4-7249-8D8C-777CA3340CC5}"/>
              </a:ext>
            </a:extLst>
          </p:cNvPr>
          <p:cNvPicPr>
            <a:picLocks noChangeAspect="1"/>
          </p:cNvPicPr>
          <p:nvPr userDrawn="1"/>
        </p:nvPicPr>
        <p:blipFill>
          <a:blip r:embed="rId3"/>
          <a:stretch>
            <a:fillRect/>
          </a:stretch>
        </p:blipFill>
        <p:spPr>
          <a:xfrm>
            <a:off x="7671662" y="6184721"/>
            <a:ext cx="1399856" cy="657791"/>
          </a:xfrm>
          <a:prstGeom prst="rect">
            <a:avLst/>
          </a:prstGeom>
        </p:spPr>
      </p:pic>
      <p:sp>
        <p:nvSpPr>
          <p:cNvPr id="11" name="Titre 1">
            <a:extLst>
              <a:ext uri="{FF2B5EF4-FFF2-40B4-BE49-F238E27FC236}">
                <a16:creationId xmlns:a16="http://schemas.microsoft.com/office/drawing/2014/main" id="{7F196864-EEB8-BD42-9F78-78A36AF6F209}"/>
              </a:ext>
            </a:extLst>
          </p:cNvPr>
          <p:cNvSpPr>
            <a:spLocks noGrp="1"/>
          </p:cNvSpPr>
          <p:nvPr>
            <p:ph type="title"/>
          </p:nvPr>
        </p:nvSpPr>
        <p:spPr>
          <a:xfrm>
            <a:off x="628655" y="399016"/>
            <a:ext cx="7886700" cy="498157"/>
          </a:xfrm>
        </p:spPr>
        <p:txBody>
          <a:bodyPr>
            <a:noAutofit/>
          </a:bodyPr>
          <a:lstStyle>
            <a:lvl1pPr algn="l">
              <a:defRPr sz="3200">
                <a:latin typeface="+mn-lt"/>
              </a:defRPr>
            </a:lvl1pPr>
          </a:lstStyle>
          <a:p>
            <a:pPr algn="l"/>
            <a:endParaRPr lang="fr-FR" dirty="0"/>
          </a:p>
        </p:txBody>
      </p:sp>
      <p:sp>
        <p:nvSpPr>
          <p:cNvPr id="12" name="Espace réservé du contenu 2">
            <a:extLst>
              <a:ext uri="{FF2B5EF4-FFF2-40B4-BE49-F238E27FC236}">
                <a16:creationId xmlns:a16="http://schemas.microsoft.com/office/drawing/2014/main" id="{CED42BA3-8833-7C46-B10D-26D7C9DACF61}"/>
              </a:ext>
            </a:extLst>
          </p:cNvPr>
          <p:cNvSpPr>
            <a:spLocks noGrp="1"/>
          </p:cNvSpPr>
          <p:nvPr>
            <p:ph idx="1"/>
          </p:nvPr>
        </p:nvSpPr>
        <p:spPr>
          <a:xfrm>
            <a:off x="628655" y="1609494"/>
            <a:ext cx="7886700" cy="4351338"/>
          </a:xfrm>
          <a:prstGeom prst="rect">
            <a:avLst/>
          </a:prstGeom>
        </p:spPr>
        <p:txBody>
          <a:bodyPr>
            <a:normAutofit/>
          </a:bodyPr>
          <a:lstStyle>
            <a:lvl1pPr algn="l">
              <a:defRPr>
                <a:latin typeface="+mn-lt"/>
              </a:defRPr>
            </a:lvl1pPr>
          </a:lstStyle>
          <a:p>
            <a:pPr marL="0" indent="0">
              <a:buNone/>
            </a:pPr>
            <a:endParaRPr lang="fr-FR" sz="1600" dirty="0">
              <a:latin typeface="Gotham Light" panose="02000504020000020004" pitchFamily="2" charset="0"/>
            </a:endParaRPr>
          </a:p>
        </p:txBody>
      </p:sp>
      <p:sp>
        <p:nvSpPr>
          <p:cNvPr id="13" name="Espace réservé du numéro de diapositive 5">
            <a:extLst>
              <a:ext uri="{FF2B5EF4-FFF2-40B4-BE49-F238E27FC236}">
                <a16:creationId xmlns:a16="http://schemas.microsoft.com/office/drawing/2014/main" id="{8825D600-2F41-8043-9889-02F1351BBF41}"/>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14" name="Espace réservé de la date 3">
            <a:extLst>
              <a:ext uri="{FF2B5EF4-FFF2-40B4-BE49-F238E27FC236}">
                <a16:creationId xmlns:a16="http://schemas.microsoft.com/office/drawing/2014/main" id="{B0A81EED-253C-D648-9D75-99DDE196D671}"/>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23" name="Espace réservé du pied de page 4">
            <a:extLst>
              <a:ext uri="{FF2B5EF4-FFF2-40B4-BE49-F238E27FC236}">
                <a16:creationId xmlns:a16="http://schemas.microsoft.com/office/drawing/2014/main" id="{C47E80C6-49E0-A649-A61E-0DF4C5E0301B}"/>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24" name="Connecteur droit 23">
            <a:extLst>
              <a:ext uri="{FF2B5EF4-FFF2-40B4-BE49-F238E27FC236}">
                <a16:creationId xmlns:a16="http://schemas.microsoft.com/office/drawing/2014/main" id="{E2052234-4CDC-7B40-85C8-BDEAAA5F90DD}"/>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ED86A01C-EF6E-E148-BCF2-746404AF0DBD}"/>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1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rmetur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3A23890-2780-C64F-8206-18B656BE9355}"/>
              </a:ext>
            </a:extLst>
          </p:cNvPr>
          <p:cNvPicPr>
            <a:picLocks noChangeAspect="1"/>
          </p:cNvPicPr>
          <p:nvPr userDrawn="1"/>
        </p:nvPicPr>
        <p:blipFill>
          <a:blip r:embed="rId2"/>
          <a:stretch>
            <a:fillRect/>
          </a:stretch>
        </p:blipFill>
        <p:spPr>
          <a:xfrm>
            <a:off x="0" y="307571"/>
            <a:ext cx="9144000" cy="6858000"/>
          </a:xfrm>
          <a:prstGeom prst="rect">
            <a:avLst/>
          </a:prstGeom>
        </p:spPr>
      </p:pic>
      <p:sp>
        <p:nvSpPr>
          <p:cNvPr id="10" name="Rectangle 9">
            <a:extLst>
              <a:ext uri="{FF2B5EF4-FFF2-40B4-BE49-F238E27FC236}">
                <a16:creationId xmlns:a16="http://schemas.microsoft.com/office/drawing/2014/main" id="{184C5C29-E34B-0E4F-8D89-5C18E037D8F4}"/>
              </a:ext>
            </a:extLst>
          </p:cNvPr>
          <p:cNvSpPr/>
          <p:nvPr userDrawn="1"/>
        </p:nvSpPr>
        <p:spPr>
          <a:xfrm>
            <a:off x="1" y="3428999"/>
            <a:ext cx="9144000" cy="3736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AB23551F-3481-B143-BA57-9E00A649C7C7}"/>
              </a:ext>
            </a:extLst>
          </p:cNvPr>
          <p:cNvPicPr>
            <a:picLocks noChangeAspect="1"/>
          </p:cNvPicPr>
          <p:nvPr userDrawn="1"/>
        </p:nvPicPr>
        <p:blipFill rotWithShape="1">
          <a:blip r:embed="rId3"/>
          <a:srcRect t="84374" r="6875"/>
          <a:stretch/>
        </p:blipFill>
        <p:spPr>
          <a:xfrm>
            <a:off x="3" y="5786358"/>
            <a:ext cx="8515350" cy="1071642"/>
          </a:xfrm>
          <a:prstGeom prst="rect">
            <a:avLst/>
          </a:prstGeom>
        </p:spPr>
      </p:pic>
      <p:sp>
        <p:nvSpPr>
          <p:cNvPr id="2" name="Title 1"/>
          <p:cNvSpPr>
            <a:spLocks noGrp="1"/>
          </p:cNvSpPr>
          <p:nvPr>
            <p:ph type="ctrTitle"/>
          </p:nvPr>
        </p:nvSpPr>
        <p:spPr>
          <a:xfrm>
            <a:off x="1382235" y="1311276"/>
            <a:ext cx="6330142" cy="833408"/>
          </a:xfrm>
          <a:prstGeom prst="rect">
            <a:avLst/>
          </a:prstGeom>
        </p:spPr>
        <p:txBody>
          <a:bodyPr anchor="b">
            <a:normAutofit/>
          </a:bodyPr>
          <a:lstStyle>
            <a:lvl1pPr algn="ctr">
              <a:defRPr sz="4000" b="1" i="0">
                <a:solidFill>
                  <a:srgbClr val="B8262B"/>
                </a:solidFill>
                <a:latin typeface="+mn-lt"/>
              </a:defRPr>
            </a:lvl1pPr>
          </a:lstStyle>
          <a:p>
            <a:endParaRPr lang="en-US" dirty="0"/>
          </a:p>
        </p:txBody>
      </p:sp>
      <p:sp>
        <p:nvSpPr>
          <p:cNvPr id="18" name="Title 1">
            <a:extLst>
              <a:ext uri="{FF2B5EF4-FFF2-40B4-BE49-F238E27FC236}">
                <a16:creationId xmlns:a16="http://schemas.microsoft.com/office/drawing/2014/main" id="{9A115762-6F76-6149-BD53-C30930E0EA3D}"/>
              </a:ext>
            </a:extLst>
          </p:cNvPr>
          <p:cNvSpPr txBox="1">
            <a:spLocks/>
          </p:cNvSpPr>
          <p:nvPr userDrawn="1"/>
        </p:nvSpPr>
        <p:spPr>
          <a:xfrm>
            <a:off x="775161" y="2175799"/>
            <a:ext cx="6330142" cy="833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kern="1200">
                <a:solidFill>
                  <a:schemeClr val="tx1"/>
                </a:solidFill>
                <a:latin typeface="Gotham Book" panose="02000504050000020004" pitchFamily="2" charset="0"/>
                <a:ea typeface="+mj-ea"/>
                <a:cs typeface="+mj-cs"/>
              </a:defRPr>
            </a:lvl1pPr>
          </a:lstStyle>
          <a:p>
            <a:endParaRPr lang="en-US" dirty="0"/>
          </a:p>
        </p:txBody>
      </p:sp>
      <p:sp>
        <p:nvSpPr>
          <p:cNvPr id="25" name="Espace réservé du contenu 24">
            <a:extLst>
              <a:ext uri="{FF2B5EF4-FFF2-40B4-BE49-F238E27FC236}">
                <a16:creationId xmlns:a16="http://schemas.microsoft.com/office/drawing/2014/main" id="{510508D2-866C-CF47-A48A-D52F2D63E503}"/>
              </a:ext>
            </a:extLst>
          </p:cNvPr>
          <p:cNvSpPr>
            <a:spLocks noGrp="1"/>
          </p:cNvSpPr>
          <p:nvPr>
            <p:ph sz="quarter" idx="13"/>
          </p:nvPr>
        </p:nvSpPr>
        <p:spPr>
          <a:xfrm>
            <a:off x="1602771" y="2250614"/>
            <a:ext cx="5889078" cy="414316"/>
          </a:xfrm>
          <a:prstGeom prst="rect">
            <a:avLst/>
          </a:prstGeom>
        </p:spPr>
        <p:txBody>
          <a:bodyPr>
            <a:noAutofit/>
          </a:bodyPr>
          <a:lstStyle>
            <a:lvl1pPr marL="0" indent="0" algn="ctr">
              <a:buNone/>
              <a:defRPr sz="2000">
                <a:latin typeface="Gotham Book" panose="02000504050000020004" pitchFamily="2" charset="0"/>
              </a:defRPr>
            </a:lvl1pPr>
          </a:lstStyle>
          <a:p>
            <a:pPr lvl="0"/>
            <a:endParaRPr lang="fr-FR" dirty="0"/>
          </a:p>
        </p:txBody>
      </p:sp>
      <p:pic>
        <p:nvPicPr>
          <p:cNvPr id="11" name="Image 10">
            <a:extLst>
              <a:ext uri="{FF2B5EF4-FFF2-40B4-BE49-F238E27FC236}">
                <a16:creationId xmlns:a16="http://schemas.microsoft.com/office/drawing/2014/main" id="{C6D8C3BB-C0B9-A14D-BADF-FB804C246FEF}"/>
              </a:ext>
            </a:extLst>
          </p:cNvPr>
          <p:cNvPicPr>
            <a:picLocks noChangeAspect="1"/>
          </p:cNvPicPr>
          <p:nvPr userDrawn="1"/>
        </p:nvPicPr>
        <p:blipFill>
          <a:blip r:embed="rId4"/>
          <a:stretch>
            <a:fillRect/>
          </a:stretch>
        </p:blipFill>
        <p:spPr>
          <a:xfrm>
            <a:off x="2868393" y="3584878"/>
            <a:ext cx="3427203" cy="1610441"/>
          </a:xfrm>
          <a:prstGeom prst="rect">
            <a:avLst/>
          </a:prstGeom>
        </p:spPr>
      </p:pic>
      <p:sp>
        <p:nvSpPr>
          <p:cNvPr id="20" name="Espace réservé du numéro de diapositive 5">
            <a:extLst>
              <a:ext uri="{FF2B5EF4-FFF2-40B4-BE49-F238E27FC236}">
                <a16:creationId xmlns:a16="http://schemas.microsoft.com/office/drawing/2014/main" id="{67BBFB3F-9B7F-5548-A56C-B128F0778C3C}"/>
              </a:ext>
            </a:extLst>
          </p:cNvPr>
          <p:cNvSpPr txBox="1">
            <a:spLocks/>
          </p:cNvSpPr>
          <p:nvPr userDrawn="1"/>
        </p:nvSpPr>
        <p:spPr>
          <a:xfrm>
            <a:off x="2434316" y="6492918"/>
            <a:ext cx="1609017" cy="14694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653607E0-27E6-1044-8DD5-37D1F8639DAA}" type="slidenum">
              <a:rPr lang="fr-FR" sz="800" smtClean="0">
                <a:solidFill>
                  <a:schemeClr val="bg1">
                    <a:lumMod val="50000"/>
                  </a:schemeClr>
                </a:solidFill>
              </a:rPr>
              <a:pPr algn="l"/>
              <a:t>‹N°›</a:t>
            </a:fld>
            <a:endParaRPr lang="fr-FR" sz="800" dirty="0">
              <a:solidFill>
                <a:schemeClr val="bg1">
                  <a:lumMod val="50000"/>
                </a:schemeClr>
              </a:solidFill>
            </a:endParaRPr>
          </a:p>
        </p:txBody>
      </p:sp>
      <p:sp>
        <p:nvSpPr>
          <p:cNvPr id="21" name="Espace réservé de la date 3">
            <a:extLst>
              <a:ext uri="{FF2B5EF4-FFF2-40B4-BE49-F238E27FC236}">
                <a16:creationId xmlns:a16="http://schemas.microsoft.com/office/drawing/2014/main" id="{8A4F9683-554B-364F-AFBC-ED70B11E59B8}"/>
              </a:ext>
            </a:extLst>
          </p:cNvPr>
          <p:cNvSpPr txBox="1">
            <a:spLocks/>
          </p:cNvSpPr>
          <p:nvPr userDrawn="1"/>
        </p:nvSpPr>
        <p:spPr>
          <a:xfrm>
            <a:off x="628652" y="6458999"/>
            <a:ext cx="1609017"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16952C-1021-9E44-AE55-36948DD2D0CD}" type="datetime1">
              <a:rPr lang="fr-FR" sz="800" smtClean="0">
                <a:solidFill>
                  <a:schemeClr val="bg1">
                    <a:lumMod val="50000"/>
                  </a:schemeClr>
                </a:solidFill>
              </a:rPr>
              <a:pPr/>
              <a:t>18/10/2021</a:t>
            </a:fld>
            <a:endParaRPr lang="fr-FR" sz="800" dirty="0">
              <a:solidFill>
                <a:schemeClr val="bg1">
                  <a:lumMod val="50000"/>
                </a:schemeClr>
              </a:solidFill>
            </a:endParaRPr>
          </a:p>
        </p:txBody>
      </p:sp>
      <p:sp>
        <p:nvSpPr>
          <p:cNvPr id="22" name="Espace réservé du pied de page 4">
            <a:extLst>
              <a:ext uri="{FF2B5EF4-FFF2-40B4-BE49-F238E27FC236}">
                <a16:creationId xmlns:a16="http://schemas.microsoft.com/office/drawing/2014/main" id="{231CD0A2-D6F1-1A43-9200-05B59FB5C102}"/>
              </a:ext>
            </a:extLst>
          </p:cNvPr>
          <p:cNvSpPr txBox="1">
            <a:spLocks/>
          </p:cNvSpPr>
          <p:nvPr userDrawn="1"/>
        </p:nvSpPr>
        <p:spPr>
          <a:xfrm>
            <a:off x="1284078" y="6458999"/>
            <a:ext cx="1212273" cy="1469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800" dirty="0">
                <a:solidFill>
                  <a:schemeClr val="bg1">
                    <a:lumMod val="50000"/>
                  </a:schemeClr>
                </a:solidFill>
              </a:rPr>
              <a:t>https://</a:t>
            </a:r>
            <a:r>
              <a:rPr lang="fr-FR" sz="800" dirty="0" err="1">
                <a:solidFill>
                  <a:schemeClr val="bg1">
                    <a:lumMod val="50000"/>
                  </a:schemeClr>
                </a:solidFill>
              </a:rPr>
              <a:t>ffcoutellerie.org</a:t>
            </a:r>
            <a:endParaRPr lang="fr-FR" sz="800" dirty="0">
              <a:solidFill>
                <a:schemeClr val="bg1">
                  <a:lumMod val="50000"/>
                </a:schemeClr>
              </a:solidFill>
            </a:endParaRPr>
          </a:p>
        </p:txBody>
      </p:sp>
      <p:cxnSp>
        <p:nvCxnSpPr>
          <p:cNvPr id="23" name="Connecteur droit 22">
            <a:extLst>
              <a:ext uri="{FF2B5EF4-FFF2-40B4-BE49-F238E27FC236}">
                <a16:creationId xmlns:a16="http://schemas.microsoft.com/office/drawing/2014/main" id="{A5321993-907C-CF45-B264-8D1494EA072B}"/>
              </a:ext>
            </a:extLst>
          </p:cNvPr>
          <p:cNvCxnSpPr>
            <a:cxnSpLocks/>
          </p:cNvCxnSpPr>
          <p:nvPr userDrawn="1"/>
        </p:nvCxnSpPr>
        <p:spPr>
          <a:xfrm>
            <a:off x="1284073" y="6526629"/>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4592C725-312E-D948-84B2-C4FE7BC295C8}"/>
              </a:ext>
            </a:extLst>
          </p:cNvPr>
          <p:cNvCxnSpPr>
            <a:cxnSpLocks/>
          </p:cNvCxnSpPr>
          <p:nvPr userDrawn="1"/>
        </p:nvCxnSpPr>
        <p:spPr>
          <a:xfrm>
            <a:off x="2434314" y="6525431"/>
            <a:ext cx="0" cy="8191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2658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3.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5" y="2766222"/>
            <a:ext cx="7886700" cy="1325563"/>
          </a:xfrm>
          <a:prstGeom prst="rect">
            <a:avLst/>
          </a:prstGeom>
        </p:spPr>
        <p:txBody>
          <a:bodyPr vert="horz" lIns="91440" tIns="45720" rIns="91440" bIns="45720" rtlCol="0" anchor="ctr">
            <a:normAutofit/>
          </a:bodyPr>
          <a:lstStyle/>
          <a:p>
            <a:r>
              <a:rPr lang="fr-FR" dirty="0"/>
              <a:t>Sans logo</a:t>
            </a:r>
            <a:endParaRPr lang="en-US" dirty="0"/>
          </a:p>
        </p:txBody>
      </p:sp>
    </p:spTree>
    <p:extLst>
      <p:ext uri="{BB962C8B-B14F-4D97-AF65-F5344CB8AC3E}">
        <p14:creationId xmlns:p14="http://schemas.microsoft.com/office/powerpoint/2010/main" val="144087903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82" r:id="rId3"/>
    <p:sldLayoutId id="2147483681" r:id="rId4"/>
    <p:sldLayoutId id="2147483683" r:id="rId5"/>
    <p:sldLayoutId id="2147483685" r:id="rId6"/>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5" y="2766222"/>
            <a:ext cx="7886700" cy="1325563"/>
          </a:xfrm>
          <a:prstGeom prst="rect">
            <a:avLst/>
          </a:prstGeom>
        </p:spPr>
        <p:txBody>
          <a:bodyPr vert="horz" lIns="91440" tIns="45720" rIns="91440" bIns="45720" rtlCol="0" anchor="ctr">
            <a:normAutofit/>
          </a:bodyPr>
          <a:lstStyle/>
          <a:p>
            <a:r>
              <a:rPr lang="fr-FR" dirty="0"/>
              <a:t>Avec logo</a:t>
            </a:r>
            <a:endParaRPr lang="en-US" dirty="0"/>
          </a:p>
        </p:txBody>
      </p:sp>
    </p:spTree>
    <p:extLst>
      <p:ext uri="{BB962C8B-B14F-4D97-AF65-F5344CB8AC3E}">
        <p14:creationId xmlns:p14="http://schemas.microsoft.com/office/powerpoint/2010/main" val="130041775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4" r:id="rId5"/>
    <p:sldLayoutId id="2147483687" r:id="rId6"/>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fr-FR" dirty="0"/>
              <a:t>Avec logo</a:t>
            </a:r>
            <a:endParaRPr lang="en-US" dirty="0"/>
          </a:p>
        </p:txBody>
      </p:sp>
    </p:spTree>
    <p:extLst>
      <p:ext uri="{BB962C8B-B14F-4D97-AF65-F5344CB8AC3E}">
        <p14:creationId xmlns:p14="http://schemas.microsoft.com/office/powerpoint/2010/main" val="247533230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36E52F-9BCA-614D-85A5-B76F662BF416}"/>
              </a:ext>
            </a:extLst>
          </p:cNvPr>
          <p:cNvSpPr>
            <a:spLocks noGrp="1"/>
          </p:cNvSpPr>
          <p:nvPr>
            <p:ph type="ctrTitle"/>
          </p:nvPr>
        </p:nvSpPr>
        <p:spPr>
          <a:xfrm>
            <a:off x="651559" y="3381383"/>
            <a:ext cx="7914033" cy="488271"/>
          </a:xfrm>
        </p:spPr>
        <p:txBody>
          <a:bodyPr>
            <a:noAutofit/>
          </a:bodyPr>
          <a:lstStyle/>
          <a:p>
            <a:pPr algn="ctr"/>
            <a:r>
              <a:rPr lang="fr-FR" sz="4800" b="1" dirty="0">
                <a:latin typeface="+mn-lt"/>
              </a:rPr>
              <a:t>ASSEMBLÉE GÉNÉRALE</a:t>
            </a:r>
          </a:p>
        </p:txBody>
      </p:sp>
      <p:sp>
        <p:nvSpPr>
          <p:cNvPr id="3" name="Sous-titre 2">
            <a:extLst>
              <a:ext uri="{FF2B5EF4-FFF2-40B4-BE49-F238E27FC236}">
                <a16:creationId xmlns:a16="http://schemas.microsoft.com/office/drawing/2014/main" id="{E8AF34F8-269B-654B-A785-065F6B31CFBE}"/>
              </a:ext>
            </a:extLst>
          </p:cNvPr>
          <p:cNvSpPr>
            <a:spLocks noGrp="1"/>
          </p:cNvSpPr>
          <p:nvPr>
            <p:ph type="subTitle" idx="1"/>
          </p:nvPr>
        </p:nvSpPr>
        <p:spPr>
          <a:xfrm>
            <a:off x="-2684375" y="4525042"/>
            <a:ext cx="15051024" cy="428530"/>
          </a:xfrm>
        </p:spPr>
        <p:txBody>
          <a:bodyPr/>
          <a:lstStyle/>
          <a:p>
            <a:pPr marL="0" indent="0" algn="ctr">
              <a:buNone/>
            </a:pPr>
            <a:r>
              <a:rPr lang="fr-FR" b="1" dirty="0">
                <a:latin typeface="+mn-lt"/>
              </a:rPr>
              <a:t> </a:t>
            </a:r>
            <a:r>
              <a:rPr lang="fr-FR" sz="2400" b="1" dirty="0">
                <a:latin typeface="+mn-lt"/>
              </a:rPr>
              <a:t>bilan moral et financier 2020,  projets 2021-22</a:t>
            </a:r>
          </a:p>
          <a:p>
            <a:pPr marL="0" indent="0" algn="ctr">
              <a:buNone/>
            </a:pPr>
            <a:r>
              <a:rPr lang="fr-FR" sz="2400" b="1" dirty="0">
                <a:latin typeface="+mn-lt"/>
              </a:rPr>
              <a:t> …</a:t>
            </a:r>
          </a:p>
          <a:p>
            <a:pPr marL="0" indent="0" algn="ctr">
              <a:buNone/>
            </a:pPr>
            <a:endParaRPr lang="fr-FR" sz="2400" b="1" dirty="0">
              <a:latin typeface="+mn-lt"/>
            </a:endParaRPr>
          </a:p>
        </p:txBody>
      </p:sp>
      <p:sp>
        <p:nvSpPr>
          <p:cNvPr id="4" name="Espace réservé du contenu 3">
            <a:extLst>
              <a:ext uri="{FF2B5EF4-FFF2-40B4-BE49-F238E27FC236}">
                <a16:creationId xmlns:a16="http://schemas.microsoft.com/office/drawing/2014/main" id="{7C0B0D8A-7D51-124A-8AA2-0B1CCE3A39B9}"/>
              </a:ext>
            </a:extLst>
          </p:cNvPr>
          <p:cNvSpPr>
            <a:spLocks noGrp="1"/>
          </p:cNvSpPr>
          <p:nvPr>
            <p:ph sz="quarter" idx="13"/>
          </p:nvPr>
        </p:nvSpPr>
        <p:spPr>
          <a:xfrm>
            <a:off x="365760" y="2476674"/>
            <a:ext cx="8485632" cy="549990"/>
          </a:xfrm>
        </p:spPr>
        <p:txBody>
          <a:bodyPr/>
          <a:lstStyle/>
          <a:p>
            <a:pPr algn="ctr"/>
            <a:r>
              <a:rPr lang="fr-FR" b="1" dirty="0">
                <a:latin typeface="+mn-lt"/>
              </a:rPr>
              <a:t>LUNDI 20 SEPTEMBRE </a:t>
            </a:r>
            <a:r>
              <a:rPr lang="fr-FR" b="1" u="sng" dirty="0">
                <a:latin typeface="+mn-lt"/>
              </a:rPr>
              <a:t>2021</a:t>
            </a:r>
          </a:p>
        </p:txBody>
      </p:sp>
    </p:spTree>
    <p:extLst>
      <p:ext uri="{BB962C8B-B14F-4D97-AF65-F5344CB8AC3E}">
        <p14:creationId xmlns:p14="http://schemas.microsoft.com/office/powerpoint/2010/main" val="3060692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a:latin typeface="+mn-lt"/>
              </a:rPr>
              <a:t>Territoires d’Industrie – suite et … fin ?</a:t>
            </a:r>
            <a:br>
              <a:rPr lang="fr-FR" sz="3600" b="1" dirty="0">
                <a:latin typeface="+mn-lt"/>
              </a:rPr>
            </a:br>
            <a:endParaRPr lang="fr-FR" sz="3600" b="1" dirty="0">
              <a:latin typeface="+mn-lt"/>
            </a:endParaRPr>
          </a:p>
        </p:txBody>
      </p:sp>
      <p:sp>
        <p:nvSpPr>
          <p:cNvPr id="3" name="Espace réservé du contenu 2"/>
          <p:cNvSpPr>
            <a:spLocks noGrp="1"/>
          </p:cNvSpPr>
          <p:nvPr>
            <p:ph idx="1"/>
          </p:nvPr>
        </p:nvSpPr>
        <p:spPr>
          <a:xfrm>
            <a:off x="628650" y="2286150"/>
            <a:ext cx="7886700" cy="4351338"/>
          </a:xfrm>
        </p:spPr>
        <p:txBody>
          <a:bodyPr>
            <a:normAutofit/>
          </a:bodyPr>
          <a:lstStyle/>
          <a:p>
            <a:r>
              <a:rPr lang="fr-FR" dirty="0">
                <a:latin typeface="+mn-lt"/>
              </a:rPr>
              <a:t>Un « plan de relance » national a été mis en place, mais ne s’adresse plus directement aux projets collectifs issus des régions, et reste très diffus.</a:t>
            </a:r>
          </a:p>
          <a:p>
            <a:r>
              <a:rPr lang="fr-FR" dirty="0">
                <a:latin typeface="+mn-lt"/>
              </a:rPr>
              <a:t>Le thème « export coutellerie », soutenu par le Président de la région fait l’objet d’un projet en cours (voir projets  2021-2022).</a:t>
            </a:r>
          </a:p>
        </p:txBody>
      </p:sp>
    </p:spTree>
    <p:extLst>
      <p:ext uri="{BB962C8B-B14F-4D97-AF65-F5344CB8AC3E}">
        <p14:creationId xmlns:p14="http://schemas.microsoft.com/office/powerpoint/2010/main" val="4074153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138" y="627611"/>
            <a:ext cx="7886700" cy="498157"/>
          </a:xfrm>
        </p:spPr>
        <p:txBody>
          <a:bodyPr/>
          <a:lstStyle/>
          <a:p>
            <a:pPr algn="ctr"/>
            <a:r>
              <a:rPr lang="fr-FR" sz="3600" b="1" dirty="0">
                <a:latin typeface="+mn-lt"/>
              </a:rPr>
              <a:t>Poursuivre nos échanges avec les pays Européens Couteliers</a:t>
            </a:r>
          </a:p>
        </p:txBody>
      </p:sp>
      <p:sp>
        <p:nvSpPr>
          <p:cNvPr id="3" name="Espace réservé du contenu 2"/>
          <p:cNvSpPr>
            <a:spLocks noGrp="1"/>
          </p:cNvSpPr>
          <p:nvPr>
            <p:ph idx="1"/>
          </p:nvPr>
        </p:nvSpPr>
        <p:spPr>
          <a:xfrm>
            <a:off x="628650" y="2212998"/>
            <a:ext cx="7886700" cy="3090522"/>
          </a:xfrm>
        </p:spPr>
        <p:txBody>
          <a:bodyPr>
            <a:normAutofit/>
          </a:bodyPr>
          <a:lstStyle/>
          <a:p>
            <a:r>
              <a:rPr lang="fr-FR" sz="2600" dirty="0">
                <a:latin typeface="+mn-lt"/>
              </a:rPr>
              <a:t>Après nos 1ères rencontres très positives avec nos homologues allemands (juin 2018 et Novembre 2018)</a:t>
            </a:r>
          </a:p>
          <a:p>
            <a:r>
              <a:rPr lang="fr-FR" sz="2600" dirty="0">
                <a:latin typeface="+mn-lt"/>
              </a:rPr>
              <a:t>Les rencontres prévues en Juin 2020 à Albacete avec nos homologues Espagnols (et Portugais) n’ont pu avoir lieu. Idem en 2021.</a:t>
            </a:r>
          </a:p>
          <a:p>
            <a:r>
              <a:rPr lang="fr-FR" sz="2600" dirty="0">
                <a:latin typeface="+mn-lt"/>
              </a:rPr>
              <a:t>Report en 2022 ?   Quels adhérents partants ?</a:t>
            </a:r>
          </a:p>
        </p:txBody>
      </p:sp>
    </p:spTree>
    <p:extLst>
      <p:ext uri="{BB962C8B-B14F-4D97-AF65-F5344CB8AC3E}">
        <p14:creationId xmlns:p14="http://schemas.microsoft.com/office/powerpoint/2010/main" val="1846911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3990" y="714155"/>
            <a:ext cx="7886700" cy="498157"/>
          </a:xfrm>
        </p:spPr>
        <p:txBody>
          <a:bodyPr>
            <a:noAutofit/>
          </a:bodyPr>
          <a:lstStyle/>
          <a:p>
            <a:pPr algn="ctr"/>
            <a:r>
              <a:rPr lang="fr-FR" sz="4000" b="1" dirty="0">
                <a:solidFill>
                  <a:prstClr val="black"/>
                </a:solidFill>
              </a:rPr>
              <a:t>Normes de Coutellerie</a:t>
            </a:r>
            <a:br>
              <a:rPr lang="fr-FR" sz="4000" dirty="0">
                <a:solidFill>
                  <a:prstClr val="black"/>
                </a:solidFill>
              </a:rPr>
            </a:br>
            <a:endParaRPr lang="fr-FR" sz="4000" dirty="0"/>
          </a:p>
        </p:txBody>
      </p:sp>
      <p:sp>
        <p:nvSpPr>
          <p:cNvPr id="4" name="Sous-titre 2">
            <a:extLst>
              <a:ext uri="{FF2B5EF4-FFF2-40B4-BE49-F238E27FC236}">
                <a16:creationId xmlns:a16="http://schemas.microsoft.com/office/drawing/2014/main" id="{5052D0F2-DA0C-8343-AD9C-027ECE62AA3D}"/>
              </a:ext>
            </a:extLst>
          </p:cNvPr>
          <p:cNvSpPr txBox="1">
            <a:spLocks/>
          </p:cNvSpPr>
          <p:nvPr/>
        </p:nvSpPr>
        <p:spPr>
          <a:xfrm>
            <a:off x="456121" y="1544405"/>
            <a:ext cx="8081592" cy="445883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50405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rgbClr val="C00000"/>
                </a:solidFill>
                <a:latin typeface="+mn-lt"/>
                <a:ea typeface="Batang" panose="02030600000101010101" pitchFamily="18" charset="-127"/>
              </a:rPr>
              <a:t>La Commission des Normes </a:t>
            </a:r>
            <a:endParaRPr lang="fr-FR" sz="3600" b="1" dirty="0">
              <a:latin typeface="+mn-lt"/>
              <a:ea typeface="Batang" panose="02030600000101010101" pitchFamily="18" charset="-127"/>
            </a:endParaRPr>
          </a:p>
          <a:p>
            <a:pPr marL="457200" indent="-457200">
              <a:buFont typeface="Wingdings" pitchFamily="2" charset="2"/>
              <a:buChar char="§"/>
            </a:pPr>
            <a:endParaRPr lang="fr-FR" sz="1600" dirty="0">
              <a:latin typeface="+mn-lt"/>
              <a:ea typeface="Batang" panose="02030600000101010101" pitchFamily="18" charset="-127"/>
            </a:endParaRPr>
          </a:p>
          <a:p>
            <a:pPr marL="457200" indent="-457200">
              <a:buFont typeface="Wingdings" pitchFamily="2" charset="2"/>
              <a:buChar char="§"/>
            </a:pPr>
            <a:r>
              <a:rPr lang="fr-FR" dirty="0">
                <a:latin typeface="+mn-lt"/>
                <a:ea typeface="Batang" panose="02030600000101010101" pitchFamily="18" charset="-127"/>
              </a:rPr>
              <a:t>Implication de la FFC sur ce dossier en continuité du travail démarré en 2018. </a:t>
            </a:r>
          </a:p>
          <a:p>
            <a:pPr marL="457200" indent="-457200">
              <a:buFont typeface="Wingdings" pitchFamily="2" charset="2"/>
              <a:buChar char="§"/>
            </a:pPr>
            <a:r>
              <a:rPr lang="fr-FR" dirty="0">
                <a:latin typeface="+mn-lt"/>
                <a:ea typeface="Batang" panose="02030600000101010101" pitchFamily="18" charset="-127"/>
              </a:rPr>
              <a:t>Renouvellement de l’adhésion à l’AFNOR pour l’année 2020 et 2021</a:t>
            </a:r>
          </a:p>
          <a:p>
            <a:pPr marL="457200" indent="-457200">
              <a:buFont typeface="Wingdings" pitchFamily="2" charset="2"/>
              <a:buChar char="§"/>
            </a:pPr>
            <a:r>
              <a:rPr lang="fr-FR" dirty="0">
                <a:latin typeface="+mn-lt"/>
                <a:ea typeface="Batang" panose="02030600000101010101" pitchFamily="18" charset="-127"/>
              </a:rPr>
              <a:t>Prochaine réunion du groupe (12 pays) le 07/10/2021</a:t>
            </a:r>
          </a:p>
          <a:p>
            <a:pPr marL="457200" indent="-457200">
              <a:buFont typeface="Wingdings" pitchFamily="2" charset="2"/>
              <a:buChar char="§"/>
            </a:pPr>
            <a:r>
              <a:rPr lang="fr-FR" dirty="0">
                <a:latin typeface="+mn-lt"/>
                <a:ea typeface="Batang" panose="02030600000101010101" pitchFamily="18" charset="-127"/>
              </a:rPr>
              <a:t>Principaux points ouverts à discussion</a:t>
            </a:r>
          </a:p>
          <a:p>
            <a:pPr marL="457200" indent="-457200">
              <a:buFont typeface="Wingdings" pitchFamily="2" charset="2"/>
              <a:buChar char="§"/>
            </a:pPr>
            <a:r>
              <a:rPr lang="fr-FR" dirty="0">
                <a:latin typeface="+mn-lt"/>
                <a:ea typeface="Batang" panose="02030600000101010101" pitchFamily="18" charset="-127"/>
              </a:rPr>
              <a:t>Réunion à venir de la commission normes après réception des textes suite à réunion du 07/10/21</a:t>
            </a:r>
          </a:p>
          <a:p>
            <a:pPr marL="0" indent="0">
              <a:buNone/>
            </a:pPr>
            <a:endParaRPr lang="fr-FR" sz="3200" dirty="0">
              <a:latin typeface="+mn-lt"/>
              <a:ea typeface="Batang" panose="02030600000101010101" pitchFamily="18" charset="-127"/>
            </a:endParaRPr>
          </a:p>
          <a:p>
            <a:pPr marL="457200" indent="-457200">
              <a:buFont typeface="Wingdings" pitchFamily="2" charset="2"/>
              <a:buChar char="§"/>
            </a:pPr>
            <a:endParaRPr lang="fr-FR" sz="1800" dirty="0">
              <a:latin typeface="+mn-lt"/>
              <a:ea typeface="Batang" panose="02030600000101010101" pitchFamily="18" charset="-127"/>
            </a:endParaRPr>
          </a:p>
        </p:txBody>
      </p:sp>
    </p:spTree>
    <p:extLst>
      <p:ext uri="{BB962C8B-B14F-4D97-AF65-F5344CB8AC3E}">
        <p14:creationId xmlns:p14="http://schemas.microsoft.com/office/powerpoint/2010/main" val="2864588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03209" y="639144"/>
            <a:ext cx="7886700" cy="498157"/>
          </a:xfrm>
        </p:spPr>
        <p:txBody>
          <a:bodyPr>
            <a:noAutofit/>
          </a:bodyPr>
          <a:lstStyle/>
          <a:p>
            <a:r>
              <a:rPr lang="fr-FR" sz="4000" b="1" dirty="0">
                <a:solidFill>
                  <a:prstClr val="black"/>
                </a:solidFill>
              </a:rPr>
              <a:t>Normes de Coutellerie</a:t>
            </a:r>
            <a:br>
              <a:rPr lang="fr-FR" sz="4000" dirty="0">
                <a:solidFill>
                  <a:prstClr val="black"/>
                </a:solidFill>
              </a:rPr>
            </a:br>
            <a:endParaRPr lang="fr-FR" sz="4000" dirty="0"/>
          </a:p>
        </p:txBody>
      </p:sp>
      <p:pic>
        <p:nvPicPr>
          <p:cNvPr id="5" name="Image 4" descr="Une image contenant table&#10;&#10;Description générée automatiquement">
            <a:extLst>
              <a:ext uri="{FF2B5EF4-FFF2-40B4-BE49-F238E27FC236}">
                <a16:creationId xmlns:a16="http://schemas.microsoft.com/office/drawing/2014/main" id="{26333CFA-8AE4-464C-9018-227A6FE46D70}"/>
              </a:ext>
            </a:extLst>
          </p:cNvPr>
          <p:cNvPicPr>
            <a:picLocks noChangeAspect="1"/>
          </p:cNvPicPr>
          <p:nvPr/>
        </p:nvPicPr>
        <p:blipFill>
          <a:blip r:embed="rId2"/>
          <a:stretch>
            <a:fillRect/>
          </a:stretch>
        </p:blipFill>
        <p:spPr>
          <a:xfrm>
            <a:off x="499441" y="883098"/>
            <a:ext cx="8145117" cy="5335758"/>
          </a:xfrm>
          <a:prstGeom prst="rect">
            <a:avLst/>
          </a:prstGeom>
        </p:spPr>
      </p:pic>
    </p:spTree>
    <p:extLst>
      <p:ext uri="{BB962C8B-B14F-4D97-AF65-F5344CB8AC3E}">
        <p14:creationId xmlns:p14="http://schemas.microsoft.com/office/powerpoint/2010/main" val="2993885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6DED5D2D-B019-6943-A7B7-F43CF796B8B9}"/>
              </a:ext>
            </a:extLst>
          </p:cNvPr>
          <p:cNvSpPr>
            <a:spLocks noGrp="1"/>
          </p:cNvSpPr>
          <p:nvPr>
            <p:ph type="title"/>
          </p:nvPr>
        </p:nvSpPr>
        <p:spPr>
          <a:xfrm>
            <a:off x="628650" y="696356"/>
            <a:ext cx="7886700" cy="498157"/>
          </a:xfrm>
        </p:spPr>
        <p:txBody>
          <a:bodyPr/>
          <a:lstStyle/>
          <a:p>
            <a:pPr algn="ctr"/>
            <a:r>
              <a:rPr lang="fr-FR" b="1" dirty="0">
                <a:solidFill>
                  <a:prstClr val="black"/>
                </a:solidFill>
              </a:rPr>
              <a:t>Normes de Coutellerie</a:t>
            </a:r>
            <a:br>
              <a:rPr lang="fr-FR" dirty="0">
                <a:solidFill>
                  <a:prstClr val="black"/>
                </a:solidFill>
              </a:rPr>
            </a:br>
            <a:endParaRPr lang="fr-FR" dirty="0"/>
          </a:p>
        </p:txBody>
      </p:sp>
      <p:pic>
        <p:nvPicPr>
          <p:cNvPr id="9" name="Image 8" descr="Une image contenant texte&#10;&#10;Description générée automatiquement">
            <a:extLst>
              <a:ext uri="{FF2B5EF4-FFF2-40B4-BE49-F238E27FC236}">
                <a16:creationId xmlns:a16="http://schemas.microsoft.com/office/drawing/2014/main" id="{96318BF2-4009-404A-92FB-9B8A592F8749}"/>
              </a:ext>
            </a:extLst>
          </p:cNvPr>
          <p:cNvPicPr>
            <a:picLocks noChangeAspect="1"/>
          </p:cNvPicPr>
          <p:nvPr/>
        </p:nvPicPr>
        <p:blipFill>
          <a:blip r:embed="rId2"/>
          <a:stretch>
            <a:fillRect/>
          </a:stretch>
        </p:blipFill>
        <p:spPr>
          <a:xfrm>
            <a:off x="347870" y="1070047"/>
            <a:ext cx="7772400" cy="5091597"/>
          </a:xfrm>
          <a:prstGeom prst="rect">
            <a:avLst/>
          </a:prstGeom>
        </p:spPr>
      </p:pic>
    </p:spTree>
    <p:extLst>
      <p:ext uri="{BB962C8B-B14F-4D97-AF65-F5344CB8AC3E}">
        <p14:creationId xmlns:p14="http://schemas.microsoft.com/office/powerpoint/2010/main" val="34632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6DED5D2D-B019-6943-A7B7-F43CF796B8B9}"/>
              </a:ext>
            </a:extLst>
          </p:cNvPr>
          <p:cNvSpPr>
            <a:spLocks noGrp="1"/>
          </p:cNvSpPr>
          <p:nvPr>
            <p:ph type="title"/>
          </p:nvPr>
        </p:nvSpPr>
        <p:spPr>
          <a:xfrm>
            <a:off x="628650" y="696356"/>
            <a:ext cx="7886700" cy="498157"/>
          </a:xfrm>
        </p:spPr>
        <p:txBody>
          <a:bodyPr/>
          <a:lstStyle/>
          <a:p>
            <a:pPr algn="ctr"/>
            <a:r>
              <a:rPr lang="fr-FR" b="1" dirty="0">
                <a:solidFill>
                  <a:prstClr val="black"/>
                </a:solidFill>
              </a:rPr>
              <a:t>Normes de Coutellerie</a:t>
            </a:r>
            <a:br>
              <a:rPr lang="fr-FR" dirty="0">
                <a:solidFill>
                  <a:prstClr val="black"/>
                </a:solidFill>
              </a:rPr>
            </a:br>
            <a:endParaRPr lang="fr-FR" dirty="0"/>
          </a:p>
        </p:txBody>
      </p:sp>
      <p:pic>
        <p:nvPicPr>
          <p:cNvPr id="3" name="Image 2" descr="Une image contenant table&#10;&#10;Description générée automatiquement">
            <a:extLst>
              <a:ext uri="{FF2B5EF4-FFF2-40B4-BE49-F238E27FC236}">
                <a16:creationId xmlns:a16="http://schemas.microsoft.com/office/drawing/2014/main" id="{195C9037-A61F-904C-9BC8-E5D6D744F7FC}"/>
              </a:ext>
            </a:extLst>
          </p:cNvPr>
          <p:cNvPicPr>
            <a:picLocks noChangeAspect="1"/>
          </p:cNvPicPr>
          <p:nvPr/>
        </p:nvPicPr>
        <p:blipFill>
          <a:blip r:embed="rId2"/>
          <a:stretch>
            <a:fillRect/>
          </a:stretch>
        </p:blipFill>
        <p:spPr>
          <a:xfrm>
            <a:off x="327990" y="848024"/>
            <a:ext cx="7364897" cy="5459868"/>
          </a:xfrm>
          <a:prstGeom prst="rect">
            <a:avLst/>
          </a:prstGeom>
        </p:spPr>
      </p:pic>
    </p:spTree>
    <p:extLst>
      <p:ext uri="{BB962C8B-B14F-4D97-AF65-F5344CB8AC3E}">
        <p14:creationId xmlns:p14="http://schemas.microsoft.com/office/powerpoint/2010/main" val="3362757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3242" y="2931899"/>
            <a:ext cx="7886700" cy="917725"/>
          </a:xfrm>
        </p:spPr>
        <p:txBody>
          <a:bodyPr/>
          <a:lstStyle/>
          <a:p>
            <a:pPr algn="ctr"/>
            <a:r>
              <a:rPr lang="fr-FR" sz="4800" b="1" dirty="0">
                <a:latin typeface="+mn-lt"/>
              </a:rPr>
              <a:t>NOS RELATIONS AVEC NOS PARTENAIRES :</a:t>
            </a:r>
          </a:p>
        </p:txBody>
      </p:sp>
    </p:spTree>
    <p:extLst>
      <p:ext uri="{BB962C8B-B14F-4D97-AF65-F5344CB8AC3E}">
        <p14:creationId xmlns:p14="http://schemas.microsoft.com/office/powerpoint/2010/main" val="1329900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err="1"/>
              <a:t>Coutellia</a:t>
            </a:r>
            <a:r>
              <a:rPr lang="fr-FR" sz="4000" b="1" dirty="0"/>
              <a:t>, </a:t>
            </a:r>
            <a:r>
              <a:rPr lang="fr-FR" sz="2400" b="1" dirty="0"/>
              <a:t>organisé par la CCI. </a:t>
            </a:r>
            <a:endParaRPr lang="fr-FR" sz="2800" b="1" dirty="0"/>
          </a:p>
        </p:txBody>
      </p:sp>
      <p:sp>
        <p:nvSpPr>
          <p:cNvPr id="3" name="Espace réservé du contenu 2"/>
          <p:cNvSpPr>
            <a:spLocks noGrp="1"/>
          </p:cNvSpPr>
          <p:nvPr>
            <p:ph idx="1"/>
          </p:nvPr>
        </p:nvSpPr>
        <p:spPr>
          <a:xfrm>
            <a:off x="422694" y="2112414"/>
            <a:ext cx="8272732" cy="4549766"/>
          </a:xfrm>
        </p:spPr>
        <p:txBody>
          <a:bodyPr>
            <a:normAutofit/>
          </a:bodyPr>
          <a:lstStyle/>
          <a:p>
            <a:pPr>
              <a:buFont typeface="Wingdings" panose="05000000000000000000" pitchFamily="2" charset="2"/>
              <a:buChar char="§"/>
            </a:pPr>
            <a:r>
              <a:rPr lang="fr-FR" sz="2600" dirty="0"/>
              <a:t>Participation depuis plusieurs années de la FFC. Stand de démonstration, de mini conférences sur divers aspects techniques, d’acier, de fabrication, d’affûtage …</a:t>
            </a:r>
          </a:p>
          <a:p>
            <a:pPr>
              <a:buFont typeface="Wingdings" panose="05000000000000000000" pitchFamily="2" charset="2"/>
              <a:buChar char="§"/>
            </a:pPr>
            <a:r>
              <a:rPr lang="fr-FR" sz="2600" dirty="0"/>
              <a:t>Pour les raisons de COVID, l’édition 2020 a été annulée.</a:t>
            </a:r>
          </a:p>
          <a:p>
            <a:pPr>
              <a:buFont typeface="Wingdings" panose="05000000000000000000" pitchFamily="2" charset="2"/>
              <a:buChar char="§"/>
            </a:pPr>
            <a:r>
              <a:rPr lang="fr-FR" sz="2600" dirty="0" err="1"/>
              <a:t>Coutellia</a:t>
            </a:r>
            <a:r>
              <a:rPr lang="fr-FR" sz="2600" dirty="0"/>
              <a:t> 2021 = 2 et 3 octobre 2021</a:t>
            </a:r>
          </a:p>
          <a:p>
            <a:pPr>
              <a:buFont typeface="Wingdings" panose="05000000000000000000" pitchFamily="2" charset="2"/>
              <a:buChar char="§"/>
            </a:pPr>
            <a:r>
              <a:rPr lang="fr-FR" sz="2600" dirty="0"/>
              <a:t>Besoin de présence d’adhérents pour assurer une permanence   sur le stand.</a:t>
            </a:r>
          </a:p>
        </p:txBody>
      </p:sp>
    </p:spTree>
    <p:extLst>
      <p:ext uri="{BB962C8B-B14F-4D97-AF65-F5344CB8AC3E}">
        <p14:creationId xmlns:p14="http://schemas.microsoft.com/office/powerpoint/2010/main" val="1305160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5" y="648094"/>
            <a:ext cx="7886700" cy="498157"/>
          </a:xfrm>
        </p:spPr>
        <p:txBody>
          <a:bodyPr>
            <a:noAutofit/>
          </a:bodyPr>
          <a:lstStyle/>
          <a:p>
            <a:pPr algn="ctr"/>
            <a:r>
              <a:rPr lang="fr-FR" sz="4000" b="1" dirty="0"/>
              <a:t> Fédération Européenne de la Coutellerie  </a:t>
            </a:r>
          </a:p>
        </p:txBody>
      </p:sp>
      <p:sp>
        <p:nvSpPr>
          <p:cNvPr id="3" name="Espace réservé du contenu 2"/>
          <p:cNvSpPr>
            <a:spLocks noGrp="1"/>
          </p:cNvSpPr>
          <p:nvPr>
            <p:ph idx="1"/>
          </p:nvPr>
        </p:nvSpPr>
        <p:spPr>
          <a:xfrm>
            <a:off x="701807" y="2487318"/>
            <a:ext cx="7886700" cy="3044802"/>
          </a:xfrm>
        </p:spPr>
        <p:txBody>
          <a:bodyPr>
            <a:normAutofit/>
          </a:bodyPr>
          <a:lstStyle/>
          <a:p>
            <a:r>
              <a:rPr lang="fr-FR" dirty="0"/>
              <a:t>Nouveau Président FEC (Tobias </a:t>
            </a:r>
            <a:r>
              <a:rPr lang="fr-FR" dirty="0" err="1"/>
              <a:t>Gerfin</a:t>
            </a:r>
            <a:r>
              <a:rPr lang="fr-FR" dirty="0"/>
              <a:t> de Kuhn </a:t>
            </a:r>
            <a:r>
              <a:rPr lang="fr-FR" dirty="0" err="1"/>
              <a:t>Rikon</a:t>
            </a:r>
            <a:r>
              <a:rPr lang="fr-FR" dirty="0"/>
              <a:t> – Suisse)</a:t>
            </a:r>
          </a:p>
          <a:p>
            <a:r>
              <a:rPr lang="fr-FR" dirty="0"/>
              <a:t>Newsletter traduite en Français par la FFC</a:t>
            </a:r>
          </a:p>
          <a:p>
            <a:r>
              <a:rPr lang="fr-FR" dirty="0"/>
              <a:t>Avis des membres ?</a:t>
            </a:r>
          </a:p>
          <a:p>
            <a:pPr marL="0" indent="0">
              <a:buNone/>
            </a:pPr>
            <a:endParaRPr lang="fr-FR" dirty="0"/>
          </a:p>
        </p:txBody>
      </p:sp>
    </p:spTree>
    <p:extLst>
      <p:ext uri="{BB962C8B-B14F-4D97-AF65-F5344CB8AC3E}">
        <p14:creationId xmlns:p14="http://schemas.microsoft.com/office/powerpoint/2010/main" val="1738155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br>
              <a:rPr lang="fr-FR" sz="3600" b="1" dirty="0">
                <a:latin typeface="+mn-lt"/>
              </a:rPr>
            </a:br>
            <a:r>
              <a:rPr lang="fr-FR" sz="3600" b="1" dirty="0">
                <a:latin typeface="+mn-lt"/>
              </a:rPr>
              <a:t> FRANCECLAT</a:t>
            </a:r>
          </a:p>
        </p:txBody>
      </p:sp>
      <p:sp>
        <p:nvSpPr>
          <p:cNvPr id="3" name="Espace réservé du contenu 2"/>
          <p:cNvSpPr>
            <a:spLocks noGrp="1"/>
          </p:cNvSpPr>
          <p:nvPr>
            <p:ph idx="1"/>
          </p:nvPr>
        </p:nvSpPr>
        <p:spPr>
          <a:xfrm>
            <a:off x="628650" y="2249574"/>
            <a:ext cx="7886700" cy="2505306"/>
          </a:xfrm>
        </p:spPr>
        <p:txBody>
          <a:bodyPr>
            <a:noAutofit/>
          </a:bodyPr>
          <a:lstStyle/>
          <a:p>
            <a:r>
              <a:rPr lang="fr-FR" dirty="0">
                <a:latin typeface="+mn-lt"/>
              </a:rPr>
              <a:t>Dans le cadre d’un approfondissement des normes de coutellerie, une visite du centre de recherche de </a:t>
            </a:r>
            <a:r>
              <a:rPr lang="fr-FR" dirty="0" err="1">
                <a:latin typeface="+mn-lt"/>
              </a:rPr>
              <a:t>Franceclat</a:t>
            </a:r>
            <a:r>
              <a:rPr lang="fr-FR" dirty="0">
                <a:latin typeface="+mn-lt"/>
              </a:rPr>
              <a:t> à Besançon  (</a:t>
            </a:r>
            <a:r>
              <a:rPr lang="fr-FR" dirty="0" err="1">
                <a:latin typeface="+mn-lt"/>
              </a:rPr>
              <a:t>Cetehor</a:t>
            </a:r>
            <a:r>
              <a:rPr lang="fr-FR" dirty="0">
                <a:latin typeface="+mn-lt"/>
              </a:rPr>
              <a:t>) avait été programmée, et a dû être annulée, cause </a:t>
            </a:r>
            <a:r>
              <a:rPr lang="fr-FR" dirty="0" err="1">
                <a:latin typeface="+mn-lt"/>
              </a:rPr>
              <a:t>Covid</a:t>
            </a:r>
            <a:r>
              <a:rPr lang="fr-FR" dirty="0">
                <a:latin typeface="+mn-lt"/>
              </a:rPr>
              <a:t>.</a:t>
            </a:r>
          </a:p>
          <a:p>
            <a:r>
              <a:rPr lang="fr-FR" dirty="0">
                <a:latin typeface="+mn-lt"/>
              </a:rPr>
              <a:t>A reprogrammer dés que possible </a:t>
            </a:r>
            <a:r>
              <a:rPr lang="fr-FR" i="1" dirty="0">
                <a:solidFill>
                  <a:schemeClr val="accent1"/>
                </a:solidFill>
                <a:latin typeface="+mn-lt"/>
              </a:rPr>
              <a:t>: la 1</a:t>
            </a:r>
            <a:r>
              <a:rPr lang="fr-FR" i="1" baseline="30000" dirty="0">
                <a:solidFill>
                  <a:schemeClr val="accent1"/>
                </a:solidFill>
                <a:latin typeface="+mn-lt"/>
              </a:rPr>
              <a:t>ère</a:t>
            </a:r>
            <a:r>
              <a:rPr lang="fr-FR" i="1" dirty="0">
                <a:solidFill>
                  <a:schemeClr val="accent1"/>
                </a:solidFill>
                <a:latin typeface="+mn-lt"/>
              </a:rPr>
              <a:t> semaine de décembre 2021 est évoquée.</a:t>
            </a:r>
          </a:p>
          <a:p>
            <a:r>
              <a:rPr lang="fr-FR" dirty="0">
                <a:latin typeface="+mn-lt"/>
              </a:rPr>
              <a:t>Merci à Hervé Buffet (et ses équipes) de son soutien, et de sa présence à notre Assemblée.</a:t>
            </a:r>
          </a:p>
          <a:p>
            <a:pPr marL="0" indent="0">
              <a:buNone/>
            </a:pPr>
            <a:endParaRPr lang="fr-FR" dirty="0">
              <a:latin typeface="+mn-lt"/>
            </a:endParaRPr>
          </a:p>
        </p:txBody>
      </p:sp>
    </p:spTree>
    <p:extLst>
      <p:ext uri="{BB962C8B-B14F-4D97-AF65-F5344CB8AC3E}">
        <p14:creationId xmlns:p14="http://schemas.microsoft.com/office/powerpoint/2010/main" val="409890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fr-FR" dirty="0">
                <a:latin typeface="+mn-lt"/>
              </a:rPr>
              <a:t>Bienvenue à toutes et tous</a:t>
            </a:r>
          </a:p>
          <a:p>
            <a:r>
              <a:rPr lang="fr-FR" dirty="0">
                <a:latin typeface="+mn-lt"/>
              </a:rPr>
              <a:t>Les personnes excusées </a:t>
            </a:r>
            <a:endParaRPr lang="fr-FR" dirty="0">
              <a:solidFill>
                <a:srgbClr val="FF0000"/>
              </a:solidFill>
              <a:latin typeface="+mn-lt"/>
            </a:endParaRPr>
          </a:p>
          <a:p>
            <a:r>
              <a:rPr lang="fr-FR" dirty="0">
                <a:latin typeface="+mn-lt"/>
              </a:rPr>
              <a:t>Accueil parmi nous de nouveaux adhérents </a:t>
            </a:r>
          </a:p>
          <a:p>
            <a:r>
              <a:rPr lang="fr-FR" dirty="0">
                <a:latin typeface="+mn-lt"/>
              </a:rPr>
              <a:t>Une pensée pour notre ami Philippe </a:t>
            </a:r>
            <a:r>
              <a:rPr lang="fr-FR" dirty="0" err="1">
                <a:latin typeface="+mn-lt"/>
              </a:rPr>
              <a:t>Sozedde</a:t>
            </a:r>
            <a:r>
              <a:rPr lang="fr-FR" dirty="0">
                <a:latin typeface="+mn-lt"/>
              </a:rPr>
              <a:t>, dirigeant de Roger Orfèvre et d’</a:t>
            </a:r>
            <a:r>
              <a:rPr lang="fr-FR" dirty="0" err="1">
                <a:latin typeface="+mn-lt"/>
              </a:rPr>
              <a:t>Actilam</a:t>
            </a:r>
            <a:r>
              <a:rPr lang="fr-FR" dirty="0">
                <a:latin typeface="+mn-lt"/>
              </a:rPr>
              <a:t>, parti bien trop tôt.</a:t>
            </a:r>
          </a:p>
          <a:p>
            <a:r>
              <a:rPr lang="fr-FR" dirty="0">
                <a:latin typeface="+mn-lt"/>
              </a:rPr>
              <a:t>Une pensée aussi pour Henry </a:t>
            </a:r>
            <a:r>
              <a:rPr lang="fr-FR" dirty="0" err="1">
                <a:latin typeface="+mn-lt"/>
              </a:rPr>
              <a:t>Vialon</a:t>
            </a:r>
            <a:r>
              <a:rPr lang="fr-FR" dirty="0">
                <a:latin typeface="+mn-lt"/>
              </a:rPr>
              <a:t>, figure emblématique de la coutellerie d’art, de la forge et du damas.</a:t>
            </a:r>
          </a:p>
          <a:p>
            <a:r>
              <a:rPr lang="fr-FR" dirty="0">
                <a:latin typeface="+mn-lt"/>
              </a:rPr>
              <a:t>Bon vent à Elise Cousin, directrice du Musée de la Coutellerie à Thiers, qui part en Normandie</a:t>
            </a:r>
          </a:p>
          <a:p>
            <a:pPr marL="0" indent="0">
              <a:buNone/>
            </a:pPr>
            <a:endParaRPr lang="fr-FR" dirty="0"/>
          </a:p>
        </p:txBody>
      </p:sp>
    </p:spTree>
    <p:extLst>
      <p:ext uri="{BB962C8B-B14F-4D97-AF65-F5344CB8AC3E}">
        <p14:creationId xmlns:p14="http://schemas.microsoft.com/office/powerpoint/2010/main" val="1670497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0" y="2049235"/>
            <a:ext cx="7886700" cy="4068101"/>
          </a:xfrm>
        </p:spPr>
        <p:txBody>
          <a:bodyPr>
            <a:noAutofit/>
          </a:bodyPr>
          <a:lstStyle/>
          <a:p>
            <a:r>
              <a:rPr lang="fr-FR" sz="2000" dirty="0">
                <a:latin typeface="+mn-lt"/>
              </a:rPr>
              <a:t> Rappel : Claudine Dozorme représente la FFC au  Conseil d’administration de la CAT.</a:t>
            </a:r>
          </a:p>
          <a:p>
            <a:r>
              <a:rPr lang="fr-FR" sz="2000" dirty="0">
                <a:latin typeface="+mn-lt"/>
              </a:rPr>
              <a:t>Merci à Thierry </a:t>
            </a:r>
            <a:r>
              <a:rPr lang="fr-FR" sz="2000" dirty="0" err="1">
                <a:latin typeface="+mn-lt"/>
              </a:rPr>
              <a:t>Villote</a:t>
            </a:r>
            <a:r>
              <a:rPr lang="fr-FR" sz="2000" dirty="0">
                <a:latin typeface="+mn-lt"/>
              </a:rPr>
              <a:t>, Président de la CAT, pour sa présence parmi nous.</a:t>
            </a:r>
          </a:p>
          <a:p>
            <a:r>
              <a:rPr lang="fr-FR" sz="2000" dirty="0">
                <a:latin typeface="+mn-lt"/>
              </a:rPr>
              <a:t>Projet « Ensemble à Table », initié par la CAT. (pour rappel, engagement de la FFC à hauteur de 1000</a:t>
            </a:r>
            <a:r>
              <a:rPr lang="fr-FR" sz="2000" baseline="30000" dirty="0">
                <a:latin typeface="+mn-lt"/>
              </a:rPr>
              <a:t>€</a:t>
            </a:r>
            <a:r>
              <a:rPr lang="fr-FR" sz="2000" dirty="0">
                <a:latin typeface="+mn-lt"/>
              </a:rPr>
              <a:t> au capital de la société). Présentation par Thierry </a:t>
            </a:r>
            <a:r>
              <a:rPr lang="fr-FR" sz="2000" dirty="0" err="1">
                <a:latin typeface="+mn-lt"/>
              </a:rPr>
              <a:t>Villote</a:t>
            </a:r>
            <a:r>
              <a:rPr lang="fr-FR" sz="2000" dirty="0">
                <a:latin typeface="+mn-lt"/>
              </a:rPr>
              <a:t> de l’avancement du projet. Coopérative de fabricants et distributeurs avec un site internet permettant d’orienter le consommateur vers des boutiques physiques proches de son domicile, ou à défaut vers les sites de vente directe des fabricants</a:t>
            </a:r>
          </a:p>
          <a:p>
            <a:r>
              <a:rPr lang="fr-FR" sz="2000" dirty="0">
                <a:latin typeface="+mn-lt"/>
              </a:rPr>
              <a:t>Thierry </a:t>
            </a:r>
            <a:r>
              <a:rPr lang="fr-FR" sz="2000" dirty="0" err="1">
                <a:latin typeface="+mn-lt"/>
              </a:rPr>
              <a:t>Villote</a:t>
            </a:r>
            <a:r>
              <a:rPr lang="fr-FR" sz="2000" dirty="0">
                <a:latin typeface="+mn-lt"/>
              </a:rPr>
              <a:t> rappelle que la CAT a obtenu pendant le confinement que le domaine de la Coutellerie a pu être ajouté à la liste des activités dites « essentielles » pouvant donner droit à certaines aides supplémentaires.</a:t>
            </a:r>
          </a:p>
          <a:p>
            <a:pPr marL="0" indent="0">
              <a:buNone/>
            </a:pPr>
            <a:r>
              <a:rPr lang="fr-FR" sz="2000" dirty="0">
                <a:latin typeface="+mn-lt"/>
              </a:rPr>
              <a:t>   </a:t>
            </a:r>
          </a:p>
          <a:p>
            <a:pPr marL="0" indent="0">
              <a:buNone/>
            </a:pPr>
            <a:endParaRPr lang="fr-FR" sz="1400" dirty="0">
              <a:latin typeface="+mn-lt"/>
            </a:endParaRPr>
          </a:p>
        </p:txBody>
      </p:sp>
      <p:sp>
        <p:nvSpPr>
          <p:cNvPr id="4" name="Titre 3"/>
          <p:cNvSpPr>
            <a:spLocks noGrp="1"/>
          </p:cNvSpPr>
          <p:nvPr>
            <p:ph type="title"/>
          </p:nvPr>
        </p:nvSpPr>
        <p:spPr>
          <a:xfrm>
            <a:off x="628650" y="897168"/>
            <a:ext cx="7886700" cy="498157"/>
          </a:xfrm>
        </p:spPr>
        <p:txBody>
          <a:bodyPr/>
          <a:lstStyle/>
          <a:p>
            <a:pPr algn="ctr"/>
            <a:r>
              <a:rPr lang="fr-FR" sz="4000" b="1" dirty="0">
                <a:latin typeface="+mn-lt"/>
              </a:rPr>
              <a:t>Confédération des Arts de la Table   (  CAT  )</a:t>
            </a:r>
          </a:p>
        </p:txBody>
      </p:sp>
    </p:spTree>
    <p:extLst>
      <p:ext uri="{BB962C8B-B14F-4D97-AF65-F5344CB8AC3E}">
        <p14:creationId xmlns:p14="http://schemas.microsoft.com/office/powerpoint/2010/main" val="1376107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8338" y="1714071"/>
            <a:ext cx="7886700" cy="4366689"/>
          </a:xfrm>
        </p:spPr>
        <p:txBody>
          <a:bodyPr>
            <a:noAutofit/>
          </a:bodyPr>
          <a:lstStyle/>
          <a:p>
            <a:pPr>
              <a:buFont typeface="Wingdings" panose="05000000000000000000" pitchFamily="2" charset="2"/>
              <a:buChar char="§"/>
            </a:pPr>
            <a:r>
              <a:rPr lang="fr-FR" sz="2600" dirty="0">
                <a:latin typeface="+mn-lt"/>
              </a:rPr>
              <a:t>Merci à l’AFPI de nous accueillir dans leurs formidables locaux. C’est un gage de confiance pour notre filière.</a:t>
            </a:r>
          </a:p>
          <a:p>
            <a:pPr>
              <a:buFont typeface="Wingdings" panose="05000000000000000000" pitchFamily="2" charset="2"/>
              <a:buChar char="§"/>
            </a:pPr>
            <a:r>
              <a:rPr lang="fr-FR" sz="2600" dirty="0">
                <a:latin typeface="+mn-lt"/>
              </a:rPr>
              <a:t>Rappeler la chance que notre profession soit dotée d’un tel outil, très rare dans le monde.</a:t>
            </a:r>
          </a:p>
          <a:p>
            <a:pPr>
              <a:buFont typeface="Wingdings" panose="05000000000000000000" pitchFamily="2" charset="2"/>
              <a:buChar char="§"/>
            </a:pPr>
            <a:r>
              <a:rPr lang="fr-FR" sz="2600" dirty="0">
                <a:latin typeface="+mn-lt"/>
              </a:rPr>
              <a:t>Une filière « formation forge » est désormais possible.</a:t>
            </a:r>
          </a:p>
          <a:p>
            <a:pPr>
              <a:buFont typeface="Wingdings" panose="05000000000000000000" pitchFamily="2" charset="2"/>
              <a:buChar char="§"/>
            </a:pPr>
            <a:r>
              <a:rPr lang="fr-FR" sz="2600" b="1" i="1" dirty="0">
                <a:solidFill>
                  <a:schemeClr val="accent1"/>
                </a:solidFill>
                <a:latin typeface="+mn-lt"/>
              </a:rPr>
              <a:t>La parole est donnée à Pascale Hermillon et à son directeur régional Mr Eric </a:t>
            </a:r>
            <a:r>
              <a:rPr lang="fr-FR" sz="2600" b="1" i="1" dirty="0" err="1">
                <a:solidFill>
                  <a:schemeClr val="accent1"/>
                </a:solidFill>
                <a:latin typeface="+mn-lt"/>
              </a:rPr>
              <a:t>Meynieux</a:t>
            </a:r>
            <a:r>
              <a:rPr lang="fr-FR" sz="2600" b="1" i="1" dirty="0">
                <a:solidFill>
                  <a:schemeClr val="accent1"/>
                </a:solidFill>
                <a:latin typeface="+mn-lt"/>
              </a:rPr>
              <a:t> qui indiquent que, forts de leur succès, ce sont cette année deux promotions de 15 élèves qui démarrent leur formation. Ils rappellent aussi le lancement d’une nouvelle formation qualifiante au-delà du CAP.</a:t>
            </a:r>
          </a:p>
          <a:p>
            <a:endParaRPr lang="fr-FR" sz="2400" b="1" i="1" dirty="0">
              <a:solidFill>
                <a:schemeClr val="accent1"/>
              </a:solidFill>
              <a:latin typeface="+mn-lt"/>
            </a:endParaRPr>
          </a:p>
        </p:txBody>
      </p:sp>
      <p:sp>
        <p:nvSpPr>
          <p:cNvPr id="4" name="Titre 3"/>
          <p:cNvSpPr>
            <a:spLocks noGrp="1"/>
          </p:cNvSpPr>
          <p:nvPr>
            <p:ph type="title"/>
          </p:nvPr>
        </p:nvSpPr>
        <p:spPr>
          <a:xfrm>
            <a:off x="628650" y="577128"/>
            <a:ext cx="7886700" cy="498157"/>
          </a:xfrm>
        </p:spPr>
        <p:txBody>
          <a:bodyPr/>
          <a:lstStyle/>
          <a:p>
            <a:pPr algn="ctr"/>
            <a:r>
              <a:rPr lang="fr-FR" sz="3600" b="1" dirty="0">
                <a:latin typeface="+mn-lt"/>
              </a:rPr>
              <a:t>Formation Coutelière</a:t>
            </a:r>
          </a:p>
        </p:txBody>
      </p:sp>
    </p:spTree>
    <p:extLst>
      <p:ext uri="{BB962C8B-B14F-4D97-AF65-F5344CB8AC3E}">
        <p14:creationId xmlns:p14="http://schemas.microsoft.com/office/powerpoint/2010/main" val="2007083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 Un des meilleurs ouvriers de France »</a:t>
            </a:r>
          </a:p>
        </p:txBody>
      </p:sp>
      <p:sp>
        <p:nvSpPr>
          <p:cNvPr id="3" name="Espace réservé du contenu 2"/>
          <p:cNvSpPr>
            <a:spLocks noGrp="1"/>
          </p:cNvSpPr>
          <p:nvPr>
            <p:ph idx="1"/>
          </p:nvPr>
        </p:nvSpPr>
        <p:spPr/>
        <p:txBody>
          <a:bodyPr>
            <a:normAutofit lnSpcReduction="10000"/>
          </a:bodyPr>
          <a:lstStyle/>
          <a:p>
            <a:r>
              <a:rPr lang="fr-FR" dirty="0">
                <a:latin typeface="+mn-lt"/>
              </a:rPr>
              <a:t>La FFC a été sollicitée par le comité d’organisation du concours afin de les aider à trouver un certain nombre de membres du jury, ainsi que son Président, et de définir le contenu et règles du concours</a:t>
            </a:r>
          </a:p>
          <a:p>
            <a:r>
              <a:rPr lang="fr-FR" dirty="0">
                <a:latin typeface="+mn-lt"/>
              </a:rPr>
              <a:t>Les personnes contactées pour le Jury ont en général accepté. Plus délicat pour assurer la Présidence. </a:t>
            </a:r>
            <a:r>
              <a:rPr lang="fr-FR" i="1" dirty="0">
                <a:solidFill>
                  <a:schemeClr val="accent1"/>
                </a:solidFill>
                <a:latin typeface="+mn-lt"/>
              </a:rPr>
              <a:t>Depuis notre AG, Mr Alain Bureau (grand passionné et collectionneur de couteaux), suggéré par JP Treille, a accepté cette responsabilité.</a:t>
            </a:r>
          </a:p>
        </p:txBody>
      </p:sp>
    </p:spTree>
    <p:extLst>
      <p:ext uri="{BB962C8B-B14F-4D97-AF65-F5344CB8AC3E}">
        <p14:creationId xmlns:p14="http://schemas.microsoft.com/office/powerpoint/2010/main" val="2630120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8338" y="2606264"/>
            <a:ext cx="7886700" cy="2916711"/>
          </a:xfrm>
        </p:spPr>
        <p:txBody>
          <a:bodyPr>
            <a:noAutofit/>
          </a:bodyPr>
          <a:lstStyle/>
          <a:p>
            <a:pPr marL="0" indent="0" algn="ctr">
              <a:buNone/>
            </a:pPr>
            <a:r>
              <a:rPr lang="fr-FR" sz="4400" b="1" i="1" dirty="0">
                <a:solidFill>
                  <a:schemeClr val="accent1"/>
                </a:solidFill>
                <a:latin typeface="+mn-lt"/>
              </a:rPr>
              <a:t>Ce bilan d’Activité 2020 est soumis à l’approbation des membres et est approuvé à l’unanimité</a:t>
            </a:r>
          </a:p>
          <a:p>
            <a:pPr marL="0" indent="0" algn="ctr">
              <a:buNone/>
            </a:pPr>
            <a:endParaRPr lang="fr-FR" sz="4800" b="1" dirty="0">
              <a:latin typeface="+mn-lt"/>
            </a:endParaRPr>
          </a:p>
        </p:txBody>
      </p:sp>
      <p:sp>
        <p:nvSpPr>
          <p:cNvPr id="4" name="Titre 3"/>
          <p:cNvSpPr>
            <a:spLocks noGrp="1"/>
          </p:cNvSpPr>
          <p:nvPr>
            <p:ph type="title"/>
          </p:nvPr>
        </p:nvSpPr>
        <p:spPr>
          <a:xfrm>
            <a:off x="628650" y="577128"/>
            <a:ext cx="7886700" cy="498157"/>
          </a:xfrm>
        </p:spPr>
        <p:txBody>
          <a:bodyPr/>
          <a:lstStyle/>
          <a:p>
            <a:pPr algn="ctr"/>
            <a:endParaRPr lang="fr-FR" sz="4400" b="1" dirty="0">
              <a:latin typeface="+mn-lt"/>
            </a:endParaRPr>
          </a:p>
        </p:txBody>
      </p:sp>
    </p:spTree>
    <p:extLst>
      <p:ext uri="{BB962C8B-B14F-4D97-AF65-F5344CB8AC3E}">
        <p14:creationId xmlns:p14="http://schemas.microsoft.com/office/powerpoint/2010/main" val="854707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8338" y="2606265"/>
            <a:ext cx="7886700" cy="2505306"/>
          </a:xfrm>
        </p:spPr>
        <p:txBody>
          <a:bodyPr>
            <a:noAutofit/>
          </a:bodyPr>
          <a:lstStyle/>
          <a:p>
            <a:pPr marL="0" indent="0" algn="ctr">
              <a:buNone/>
            </a:pPr>
            <a:r>
              <a:rPr lang="fr-FR" sz="4800" b="1" dirty="0">
                <a:latin typeface="+mn-lt"/>
              </a:rPr>
              <a:t>Bilan Financier 2020</a:t>
            </a:r>
          </a:p>
          <a:p>
            <a:pPr marL="0" indent="0" algn="ctr">
              <a:buNone/>
            </a:pPr>
            <a:endParaRPr lang="fr-FR" sz="4800" b="1" dirty="0">
              <a:latin typeface="+mn-lt"/>
            </a:endParaRPr>
          </a:p>
          <a:p>
            <a:pPr marL="0" indent="0" algn="ctr">
              <a:buNone/>
            </a:pPr>
            <a:endParaRPr lang="fr-FR" sz="4800" b="1" dirty="0">
              <a:latin typeface="+mn-lt"/>
            </a:endParaRPr>
          </a:p>
          <a:p>
            <a:pPr marL="0" indent="0" algn="ctr">
              <a:buNone/>
            </a:pPr>
            <a:endParaRPr lang="fr-FR" sz="4000" b="1" dirty="0">
              <a:latin typeface="+mn-lt"/>
            </a:endParaRPr>
          </a:p>
        </p:txBody>
      </p:sp>
      <p:sp>
        <p:nvSpPr>
          <p:cNvPr id="4" name="Titre 3"/>
          <p:cNvSpPr>
            <a:spLocks noGrp="1"/>
          </p:cNvSpPr>
          <p:nvPr>
            <p:ph type="title"/>
          </p:nvPr>
        </p:nvSpPr>
        <p:spPr>
          <a:xfrm>
            <a:off x="628650" y="577128"/>
            <a:ext cx="7886700" cy="498157"/>
          </a:xfrm>
        </p:spPr>
        <p:txBody>
          <a:bodyPr/>
          <a:lstStyle/>
          <a:p>
            <a:pPr algn="ctr"/>
            <a:endParaRPr lang="fr-FR" sz="4400" b="1" dirty="0">
              <a:latin typeface="+mn-lt"/>
            </a:endParaRPr>
          </a:p>
        </p:txBody>
      </p:sp>
    </p:spTree>
    <p:extLst>
      <p:ext uri="{BB962C8B-B14F-4D97-AF65-F5344CB8AC3E}">
        <p14:creationId xmlns:p14="http://schemas.microsoft.com/office/powerpoint/2010/main" val="1033399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7026" y="571502"/>
            <a:ext cx="7886700" cy="574746"/>
          </a:xfrm>
        </p:spPr>
        <p:txBody>
          <a:bodyPr/>
          <a:lstStyle/>
          <a:p>
            <a:pPr algn="ctr"/>
            <a:r>
              <a:rPr lang="fr-FR" sz="3600" b="1" dirty="0">
                <a:latin typeface="+mn-lt"/>
              </a:rPr>
              <a:t>Fonctionnement et Actions de la FFC</a:t>
            </a:r>
            <a:br>
              <a:rPr lang="fr-FR" sz="3600" dirty="0"/>
            </a:br>
            <a:endParaRPr lang="fr-FR" sz="3600" dirty="0"/>
          </a:p>
        </p:txBody>
      </p:sp>
      <p:sp>
        <p:nvSpPr>
          <p:cNvPr id="5" name="Ellipse 4"/>
          <p:cNvSpPr/>
          <p:nvPr/>
        </p:nvSpPr>
        <p:spPr>
          <a:xfrm>
            <a:off x="4923064" y="1918607"/>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Espace réservé du contenu 3"/>
          <p:cNvPicPr>
            <a:picLocks noGrp="1" noChangeAspect="1"/>
          </p:cNvPicPr>
          <p:nvPr>
            <p:ph idx="1"/>
          </p:nvPr>
        </p:nvPicPr>
        <p:blipFill>
          <a:blip r:embed="rId2"/>
          <a:stretch>
            <a:fillRect/>
          </a:stretch>
        </p:blipFill>
        <p:spPr>
          <a:xfrm>
            <a:off x="707026" y="1146248"/>
            <a:ext cx="7961485" cy="5025952"/>
          </a:xfrm>
          <a:prstGeom prst="rect">
            <a:avLst/>
          </a:prstGeom>
        </p:spPr>
      </p:pic>
    </p:spTree>
    <p:extLst>
      <p:ext uri="{BB962C8B-B14F-4D97-AF65-F5344CB8AC3E}">
        <p14:creationId xmlns:p14="http://schemas.microsoft.com/office/powerpoint/2010/main" val="2103318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8215" y="897168"/>
            <a:ext cx="7886700" cy="498157"/>
          </a:xfrm>
        </p:spPr>
        <p:txBody>
          <a:bodyPr/>
          <a:lstStyle/>
          <a:p>
            <a:pPr algn="ctr"/>
            <a:r>
              <a:rPr lang="fr-FR" sz="4000" b="1" dirty="0">
                <a:latin typeface="+mn-lt"/>
              </a:rPr>
              <a:t>L</a:t>
            </a:r>
            <a:r>
              <a:rPr lang="fr-FR" sz="3600" b="1" dirty="0">
                <a:latin typeface="+mn-lt"/>
              </a:rPr>
              <a:t>e résultat financier 2020 et projet 2021</a:t>
            </a:r>
            <a:br>
              <a:rPr lang="fr-FR" b="1" dirty="0">
                <a:latin typeface="+mn-lt"/>
              </a:rPr>
            </a:br>
            <a:endParaRPr lang="fr-FR" b="1" dirty="0">
              <a:latin typeface="+mn-lt"/>
            </a:endParaRPr>
          </a:p>
        </p:txBody>
      </p:sp>
      <p:pic>
        <p:nvPicPr>
          <p:cNvPr id="5" name="Espace réservé du contenu 4"/>
          <p:cNvPicPr>
            <a:picLocks noGrp="1" noChangeAspect="1"/>
          </p:cNvPicPr>
          <p:nvPr>
            <p:ph idx="1"/>
          </p:nvPr>
        </p:nvPicPr>
        <p:blipFill>
          <a:blip r:embed="rId2"/>
          <a:stretch>
            <a:fillRect/>
          </a:stretch>
        </p:blipFill>
        <p:spPr>
          <a:xfrm>
            <a:off x="1021949" y="2002536"/>
            <a:ext cx="7100101" cy="3529584"/>
          </a:xfrm>
          <a:prstGeom prst="rect">
            <a:avLst/>
          </a:prstGeom>
        </p:spPr>
      </p:pic>
    </p:spTree>
    <p:extLst>
      <p:ext uri="{BB962C8B-B14F-4D97-AF65-F5344CB8AC3E}">
        <p14:creationId xmlns:p14="http://schemas.microsoft.com/office/powerpoint/2010/main" val="376822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Comptes FFC  2020</a:t>
            </a:r>
          </a:p>
        </p:txBody>
      </p:sp>
      <p:sp>
        <p:nvSpPr>
          <p:cNvPr id="3" name="Espace réservé du contenu 2"/>
          <p:cNvSpPr>
            <a:spLocks noGrp="1"/>
          </p:cNvSpPr>
          <p:nvPr>
            <p:ph idx="1"/>
          </p:nvPr>
        </p:nvSpPr>
        <p:spPr>
          <a:xfrm>
            <a:off x="628650" y="2322726"/>
            <a:ext cx="7886700" cy="3236826"/>
          </a:xfrm>
        </p:spPr>
        <p:txBody>
          <a:bodyPr>
            <a:normAutofit lnSpcReduction="10000"/>
          </a:bodyPr>
          <a:lstStyle/>
          <a:p>
            <a:r>
              <a:rPr lang="fr-FR" sz="3200" dirty="0">
                <a:latin typeface="+mn-lt"/>
              </a:rPr>
              <a:t> notre Expert-Comptable Mr Beaughon confirme les chiffres présentés.</a:t>
            </a:r>
          </a:p>
          <a:p>
            <a:r>
              <a:rPr lang="fr-FR" sz="3600" b="1" i="1" dirty="0">
                <a:solidFill>
                  <a:schemeClr val="accent1"/>
                </a:solidFill>
                <a:latin typeface="+mn-lt"/>
              </a:rPr>
              <a:t>Le bilan financier ainsi que la proposition d’affecter le résultat en réserves sont soumis à l’approbation des adhérents et sont approuvés à l’unanimité</a:t>
            </a:r>
            <a:r>
              <a:rPr lang="fr-FR" sz="3600" b="1" dirty="0">
                <a:solidFill>
                  <a:schemeClr val="accent1"/>
                </a:solidFill>
                <a:latin typeface="+mn-lt"/>
              </a:rPr>
              <a:t>.</a:t>
            </a:r>
          </a:p>
          <a:p>
            <a:pPr marL="0" indent="0">
              <a:buNone/>
            </a:pPr>
            <a:endParaRPr lang="fr-FR" sz="3600" dirty="0">
              <a:latin typeface="+mn-lt"/>
            </a:endParaRPr>
          </a:p>
        </p:txBody>
      </p:sp>
    </p:spTree>
    <p:extLst>
      <p:ext uri="{BB962C8B-B14F-4D97-AF65-F5344CB8AC3E}">
        <p14:creationId xmlns:p14="http://schemas.microsoft.com/office/powerpoint/2010/main" val="1856353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3786" y="2057400"/>
            <a:ext cx="7886700" cy="1664207"/>
          </a:xfrm>
        </p:spPr>
        <p:txBody>
          <a:bodyPr/>
          <a:lstStyle/>
          <a:p>
            <a:pPr algn="ctr"/>
            <a:r>
              <a:rPr lang="fr-FR" sz="4000" b="1" dirty="0">
                <a:latin typeface="+mn-lt"/>
              </a:rPr>
              <a:t> </a:t>
            </a:r>
            <a:r>
              <a:rPr lang="fr-FR" sz="5400" b="1" dirty="0">
                <a:latin typeface="+mn-lt"/>
              </a:rPr>
              <a:t>2021 </a:t>
            </a:r>
            <a:br>
              <a:rPr lang="fr-FR" sz="4000" b="1" dirty="0">
                <a:latin typeface="+mn-lt"/>
              </a:rPr>
            </a:br>
            <a:r>
              <a:rPr lang="fr-FR" sz="4000" b="1" dirty="0">
                <a:latin typeface="+mn-lt"/>
              </a:rPr>
              <a:t>    projets en cours et à venir !</a:t>
            </a:r>
            <a:br>
              <a:rPr lang="fr-FR" sz="4000" b="1" dirty="0">
                <a:latin typeface="+mn-lt"/>
              </a:rPr>
            </a:br>
            <a:endParaRPr lang="fr-FR" sz="4000" b="1" dirty="0">
              <a:latin typeface="+mn-lt"/>
            </a:endParaRPr>
          </a:p>
        </p:txBody>
      </p:sp>
      <p:sp>
        <p:nvSpPr>
          <p:cNvPr id="3" name="Espace réservé du contenu 2"/>
          <p:cNvSpPr>
            <a:spLocks noGrp="1"/>
          </p:cNvSpPr>
          <p:nvPr>
            <p:ph idx="1"/>
          </p:nvPr>
        </p:nvSpPr>
        <p:spPr>
          <a:xfrm>
            <a:off x="710946" y="4784270"/>
            <a:ext cx="7886700" cy="826553"/>
          </a:xfrm>
        </p:spPr>
        <p:txBody>
          <a:bodyPr>
            <a:normAutofit/>
          </a:bodyPr>
          <a:lstStyle/>
          <a:p>
            <a:endParaRPr lang="fr-FR" dirty="0">
              <a:latin typeface="+mn-lt"/>
            </a:endParaRPr>
          </a:p>
        </p:txBody>
      </p:sp>
    </p:spTree>
    <p:extLst>
      <p:ext uri="{BB962C8B-B14F-4D97-AF65-F5344CB8AC3E}">
        <p14:creationId xmlns:p14="http://schemas.microsoft.com/office/powerpoint/2010/main" val="684084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b="1" dirty="0">
                <a:solidFill>
                  <a:prstClr val="black"/>
                </a:solidFill>
                <a:latin typeface="Calibri" panose="020F0502020204030204"/>
              </a:rPr>
              <a:t>Actions de prospection pour rallier de nouveaux adhérents</a:t>
            </a:r>
            <a:r>
              <a:rPr lang="fr-FR" sz="4000" b="1" dirty="0">
                <a:latin typeface="+mn-lt"/>
              </a:rPr>
              <a:t> à la FFC :</a:t>
            </a:r>
          </a:p>
        </p:txBody>
      </p:sp>
      <p:sp>
        <p:nvSpPr>
          <p:cNvPr id="3" name="Espace réservé du contenu 2"/>
          <p:cNvSpPr>
            <a:spLocks noGrp="1"/>
          </p:cNvSpPr>
          <p:nvPr>
            <p:ph idx="1"/>
          </p:nvPr>
        </p:nvSpPr>
        <p:spPr/>
        <p:txBody>
          <a:bodyPr>
            <a:normAutofit lnSpcReduction="10000"/>
          </a:bodyPr>
          <a:lstStyle/>
          <a:p>
            <a:r>
              <a:rPr lang="fr-FR" dirty="0">
                <a:latin typeface="+mn-lt"/>
              </a:rPr>
              <a:t>Campagne lancée fin 2020 par plusieurs membres du CA :</a:t>
            </a:r>
          </a:p>
          <a:p>
            <a:r>
              <a:rPr lang="fr-FR" b="1" dirty="0">
                <a:latin typeface="+mn-lt"/>
              </a:rPr>
              <a:t>6 nouveaux adhérents :</a:t>
            </a:r>
          </a:p>
          <a:p>
            <a:pPr>
              <a:buFontTx/>
              <a:buChar char="-"/>
            </a:pPr>
            <a:r>
              <a:rPr lang="fr-FR" b="1" dirty="0">
                <a:solidFill>
                  <a:srgbClr val="00B050"/>
                </a:solidFill>
                <a:latin typeface="+mn-lt"/>
              </a:rPr>
              <a:t>David Ponson</a:t>
            </a:r>
          </a:p>
          <a:p>
            <a:pPr>
              <a:buFontTx/>
              <a:buChar char="-"/>
            </a:pPr>
            <a:r>
              <a:rPr lang="fr-FR" b="1" dirty="0">
                <a:solidFill>
                  <a:srgbClr val="00B050"/>
                </a:solidFill>
                <a:latin typeface="+mn-lt"/>
              </a:rPr>
              <a:t>Immersion (</a:t>
            </a:r>
            <a:r>
              <a:rPr lang="fr-FR" b="1" dirty="0" err="1">
                <a:solidFill>
                  <a:srgbClr val="00B050"/>
                </a:solidFill>
                <a:latin typeface="+mn-lt"/>
              </a:rPr>
              <a:t>Desiage</a:t>
            </a:r>
            <a:r>
              <a:rPr lang="fr-FR" b="1" dirty="0">
                <a:solidFill>
                  <a:srgbClr val="00B050"/>
                </a:solidFill>
                <a:latin typeface="+mn-lt"/>
              </a:rPr>
              <a:t>) Mr </a:t>
            </a:r>
            <a:r>
              <a:rPr lang="fr-FR" b="1" dirty="0" err="1">
                <a:solidFill>
                  <a:srgbClr val="00B050"/>
                </a:solidFill>
                <a:latin typeface="+mn-lt"/>
              </a:rPr>
              <a:t>Thuel-Chassaigne</a:t>
            </a:r>
            <a:endParaRPr lang="fr-FR" b="1" dirty="0">
              <a:solidFill>
                <a:srgbClr val="00B050"/>
              </a:solidFill>
              <a:latin typeface="+mn-lt"/>
            </a:endParaRPr>
          </a:p>
          <a:p>
            <a:pPr>
              <a:buFontTx/>
              <a:buChar char="-"/>
            </a:pPr>
            <a:r>
              <a:rPr lang="fr-FR" b="1" dirty="0">
                <a:solidFill>
                  <a:srgbClr val="00B050"/>
                </a:solidFill>
                <a:latin typeface="+mn-lt"/>
              </a:rPr>
              <a:t>Cap </a:t>
            </a:r>
            <a:r>
              <a:rPr lang="fr-FR" b="1" dirty="0" err="1">
                <a:solidFill>
                  <a:srgbClr val="00B050"/>
                </a:solidFill>
                <a:latin typeface="+mn-lt"/>
              </a:rPr>
              <a:t>Deco</a:t>
            </a:r>
            <a:r>
              <a:rPr lang="fr-FR" b="1" dirty="0">
                <a:solidFill>
                  <a:srgbClr val="00B050"/>
                </a:solidFill>
                <a:latin typeface="+mn-lt"/>
              </a:rPr>
              <a:t> Mr Froment</a:t>
            </a:r>
          </a:p>
          <a:p>
            <a:pPr>
              <a:buFontTx/>
              <a:buChar char="-"/>
            </a:pPr>
            <a:r>
              <a:rPr lang="fr-FR" b="1" dirty="0">
                <a:solidFill>
                  <a:srgbClr val="00B050"/>
                </a:solidFill>
                <a:latin typeface="+mn-lt"/>
              </a:rPr>
              <a:t>MSJ (Marius St-</a:t>
            </a:r>
            <a:r>
              <a:rPr lang="fr-FR" b="1" dirty="0" err="1">
                <a:solidFill>
                  <a:srgbClr val="00B050"/>
                </a:solidFill>
                <a:latin typeface="+mn-lt"/>
              </a:rPr>
              <a:t>Joanis</a:t>
            </a:r>
            <a:r>
              <a:rPr lang="fr-FR" b="1" dirty="0">
                <a:solidFill>
                  <a:srgbClr val="00B050"/>
                </a:solidFill>
                <a:latin typeface="+mn-lt"/>
              </a:rPr>
              <a:t>) Mr Genevrier</a:t>
            </a:r>
          </a:p>
          <a:p>
            <a:pPr>
              <a:buFontTx/>
              <a:buChar char="-"/>
            </a:pPr>
            <a:r>
              <a:rPr lang="fr-FR" b="1" dirty="0">
                <a:solidFill>
                  <a:srgbClr val="00B050"/>
                </a:solidFill>
                <a:latin typeface="+mn-lt"/>
              </a:rPr>
              <a:t>Aciérie </a:t>
            </a:r>
            <a:r>
              <a:rPr lang="fr-FR" b="1" dirty="0" err="1">
                <a:solidFill>
                  <a:srgbClr val="00B050"/>
                </a:solidFill>
                <a:latin typeface="+mn-lt"/>
              </a:rPr>
              <a:t>Bonpertuis</a:t>
            </a:r>
            <a:r>
              <a:rPr lang="fr-FR" b="1" dirty="0">
                <a:solidFill>
                  <a:srgbClr val="00B050"/>
                </a:solidFill>
                <a:latin typeface="+mn-lt"/>
              </a:rPr>
              <a:t>  Mr Thomas Gauthier</a:t>
            </a:r>
          </a:p>
          <a:p>
            <a:pPr>
              <a:buFontTx/>
              <a:buChar char="-"/>
            </a:pPr>
            <a:r>
              <a:rPr lang="fr-FR" b="1" dirty="0">
                <a:solidFill>
                  <a:srgbClr val="00B050"/>
                </a:solidFill>
                <a:latin typeface="+mn-lt"/>
              </a:rPr>
              <a:t>Château-Laguiole   Mr  Sébastien </a:t>
            </a:r>
            <a:r>
              <a:rPr lang="fr-FR" b="1" dirty="0" err="1">
                <a:solidFill>
                  <a:srgbClr val="00B050"/>
                </a:solidFill>
                <a:latin typeface="+mn-lt"/>
              </a:rPr>
              <a:t>Lezier</a:t>
            </a:r>
            <a:endParaRPr lang="fr-FR" b="1" dirty="0">
              <a:solidFill>
                <a:srgbClr val="00B050"/>
              </a:solidFill>
              <a:latin typeface="+mn-lt"/>
            </a:endParaRPr>
          </a:p>
          <a:p>
            <a:pPr marL="0" indent="0">
              <a:buNone/>
            </a:pPr>
            <a:endParaRPr lang="fr-FR" dirty="0">
              <a:latin typeface="+mn-lt"/>
            </a:endParaRPr>
          </a:p>
        </p:txBody>
      </p:sp>
    </p:spTree>
    <p:extLst>
      <p:ext uri="{BB962C8B-B14F-4D97-AF65-F5344CB8AC3E}">
        <p14:creationId xmlns:p14="http://schemas.microsoft.com/office/powerpoint/2010/main" val="3536789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Rappel des principaux chiffres de la Profession au niveau national</a:t>
            </a:r>
          </a:p>
        </p:txBody>
      </p:sp>
      <p:sp>
        <p:nvSpPr>
          <p:cNvPr id="3" name="Espace réservé du contenu 2"/>
          <p:cNvSpPr>
            <a:spLocks noGrp="1"/>
          </p:cNvSpPr>
          <p:nvPr>
            <p:ph idx="1"/>
          </p:nvPr>
        </p:nvSpPr>
        <p:spPr/>
        <p:txBody>
          <a:bodyPr>
            <a:normAutofit fontScale="92500" lnSpcReduction="10000"/>
          </a:bodyPr>
          <a:lstStyle/>
          <a:p>
            <a:r>
              <a:rPr lang="fr-FR" dirty="0">
                <a:latin typeface="+mn-lt"/>
              </a:rPr>
              <a:t>120 principaux Fabricants Couteaux-Couverts en France</a:t>
            </a:r>
          </a:p>
          <a:p>
            <a:r>
              <a:rPr lang="fr-FR" dirty="0">
                <a:latin typeface="+mn-lt"/>
              </a:rPr>
              <a:t>Qui réalisent 248 Millions € de CA H-T ( </a:t>
            </a:r>
            <a:r>
              <a:rPr lang="fr-FR" sz="2000" dirty="0">
                <a:latin typeface="+mn-lt"/>
              </a:rPr>
              <a:t>Thiers 55%, Paris 13%, Normandie 10%, Alpes 10%, Laguiole 7%, Nogent 3% …)</a:t>
            </a:r>
          </a:p>
          <a:p>
            <a:r>
              <a:rPr lang="fr-FR" dirty="0">
                <a:latin typeface="+mn-lt"/>
              </a:rPr>
              <a:t>Qui emploient 1665 emplois </a:t>
            </a:r>
            <a:r>
              <a:rPr lang="fr-FR" sz="2000" dirty="0">
                <a:latin typeface="+mn-lt"/>
              </a:rPr>
              <a:t>(sous-traitance incluse)</a:t>
            </a:r>
          </a:p>
          <a:p>
            <a:r>
              <a:rPr lang="fr-FR" dirty="0">
                <a:latin typeface="+mn-lt"/>
              </a:rPr>
              <a:t>Couverts = 38%  Poche = 24%   Ménage = 23%             </a:t>
            </a:r>
            <a:r>
              <a:rPr lang="fr-FR" dirty="0" err="1">
                <a:latin typeface="+mn-lt"/>
              </a:rPr>
              <a:t>Ctx</a:t>
            </a:r>
            <a:r>
              <a:rPr lang="fr-FR" dirty="0">
                <a:latin typeface="+mn-lt"/>
              </a:rPr>
              <a:t> Pro = 11%   Divers 5%</a:t>
            </a:r>
          </a:p>
          <a:p>
            <a:r>
              <a:rPr lang="fr-FR" dirty="0">
                <a:latin typeface="+mn-lt"/>
              </a:rPr>
              <a:t>Détaillants 24%   Grande Distribution + discount = 22%   Distributeurs Métiers bouche = 12%  ….   </a:t>
            </a:r>
          </a:p>
          <a:p>
            <a:r>
              <a:rPr lang="fr-FR" dirty="0">
                <a:latin typeface="+mn-lt"/>
              </a:rPr>
              <a:t>Chiffre d’affaire du marché Français en prix public TTC = 602 Millions €.</a:t>
            </a:r>
          </a:p>
          <a:p>
            <a:pPr marL="0" indent="0">
              <a:buNone/>
            </a:pPr>
            <a:r>
              <a:rPr lang="fr-FR" dirty="0">
                <a:latin typeface="+mn-lt"/>
              </a:rPr>
              <a:t>           </a:t>
            </a:r>
          </a:p>
        </p:txBody>
      </p:sp>
    </p:spTree>
    <p:extLst>
      <p:ext uri="{BB962C8B-B14F-4D97-AF65-F5344CB8AC3E}">
        <p14:creationId xmlns:p14="http://schemas.microsoft.com/office/powerpoint/2010/main" val="4262811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solidFill>
                  <a:prstClr val="black"/>
                </a:solidFill>
                <a:latin typeface="Calibri" panose="020F0502020204030204"/>
              </a:rPr>
              <a:t>Actions de prospection pour rallier de nouveaux adhérents</a:t>
            </a:r>
            <a:r>
              <a:rPr lang="fr-FR" sz="3600" b="1" dirty="0">
                <a:latin typeface="+mn-lt"/>
              </a:rPr>
              <a:t> à la FFC :</a:t>
            </a:r>
          </a:p>
        </p:txBody>
      </p:sp>
      <p:sp>
        <p:nvSpPr>
          <p:cNvPr id="3" name="Espace réservé du contenu 2"/>
          <p:cNvSpPr>
            <a:spLocks noGrp="1"/>
          </p:cNvSpPr>
          <p:nvPr>
            <p:ph idx="1"/>
          </p:nvPr>
        </p:nvSpPr>
        <p:spPr/>
        <p:txBody>
          <a:bodyPr/>
          <a:lstStyle/>
          <a:p>
            <a:pPr marL="0" indent="0">
              <a:buNone/>
            </a:pPr>
            <a:r>
              <a:rPr lang="fr-FR" dirty="0">
                <a:latin typeface="+mn-lt"/>
              </a:rPr>
              <a:t>Quelques défections en 2021, avec plusieurs motifs :</a:t>
            </a:r>
          </a:p>
          <a:p>
            <a:r>
              <a:rPr lang="fr-FR" dirty="0">
                <a:latin typeface="+mn-lt"/>
              </a:rPr>
              <a:t> désaccord avec la charte contre le marquage </a:t>
            </a:r>
            <a:r>
              <a:rPr lang="fr-FR" dirty="0" err="1">
                <a:latin typeface="+mn-lt"/>
              </a:rPr>
              <a:t>confusant</a:t>
            </a:r>
            <a:r>
              <a:rPr lang="fr-FR" dirty="0">
                <a:latin typeface="+mn-lt"/>
              </a:rPr>
              <a:t> (</a:t>
            </a:r>
            <a:r>
              <a:rPr lang="fr-FR" dirty="0" err="1">
                <a:latin typeface="+mn-lt"/>
              </a:rPr>
              <a:t>Deejo-Coralis</a:t>
            </a:r>
            <a:r>
              <a:rPr lang="fr-FR" dirty="0">
                <a:latin typeface="+mn-lt"/>
              </a:rPr>
              <a:t>)</a:t>
            </a:r>
          </a:p>
          <a:p>
            <a:r>
              <a:rPr lang="fr-FR" dirty="0">
                <a:latin typeface="+mn-lt"/>
              </a:rPr>
              <a:t>Conjoncture difficile (Pradel Excellence/Jodas, )</a:t>
            </a:r>
          </a:p>
          <a:p>
            <a:r>
              <a:rPr lang="fr-FR" dirty="0">
                <a:latin typeface="+mn-lt"/>
              </a:rPr>
              <a:t>Cessation d’activité</a:t>
            </a:r>
          </a:p>
          <a:p>
            <a:endParaRPr lang="fr-FR" dirty="0">
              <a:latin typeface="+mn-lt"/>
            </a:endParaRPr>
          </a:p>
          <a:p>
            <a:r>
              <a:rPr lang="fr-FR" sz="3200" b="1" dirty="0">
                <a:solidFill>
                  <a:srgbClr val="00B050"/>
                </a:solidFill>
                <a:latin typeface="+mn-lt"/>
              </a:rPr>
              <a:t>2021 = 60 adhérents dont  62% de fabricants, 23% de sous-traitants et fournisseurs, 15% de distributeurs</a:t>
            </a:r>
          </a:p>
        </p:txBody>
      </p:sp>
    </p:spTree>
    <p:extLst>
      <p:ext uri="{BB962C8B-B14F-4D97-AF65-F5344CB8AC3E}">
        <p14:creationId xmlns:p14="http://schemas.microsoft.com/office/powerpoint/2010/main" val="1654492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a:latin typeface="+mn-lt"/>
              </a:rPr>
              <a:t>IG Laguiole : position de la FFC</a:t>
            </a:r>
          </a:p>
        </p:txBody>
      </p:sp>
      <p:sp>
        <p:nvSpPr>
          <p:cNvPr id="3" name="Espace réservé du contenu 2"/>
          <p:cNvSpPr>
            <a:spLocks noGrp="1"/>
          </p:cNvSpPr>
          <p:nvPr>
            <p:ph idx="1"/>
          </p:nvPr>
        </p:nvSpPr>
        <p:spPr/>
        <p:txBody>
          <a:bodyPr>
            <a:normAutofit/>
          </a:bodyPr>
          <a:lstStyle/>
          <a:p>
            <a:r>
              <a:rPr lang="fr-FR" dirty="0">
                <a:latin typeface="+mn-lt"/>
              </a:rPr>
              <a:t>Sujet sensible pour une grande partie des adhérents</a:t>
            </a:r>
          </a:p>
          <a:p>
            <a:r>
              <a:rPr lang="fr-FR" dirty="0">
                <a:latin typeface="+mn-lt"/>
              </a:rPr>
              <a:t>Souhait du Président de conserver l’unité de la FFC, et sa représentativité du territoire National en phase de consolidation</a:t>
            </a:r>
          </a:p>
          <a:p>
            <a:r>
              <a:rPr lang="fr-FR" dirty="0">
                <a:latin typeface="+mn-lt"/>
              </a:rPr>
              <a:t>Un Conseil d’Administration principalement dédié sur ce sujet (8 Mars 2021)</a:t>
            </a:r>
          </a:p>
          <a:p>
            <a:r>
              <a:rPr lang="fr-FR" dirty="0">
                <a:latin typeface="+mn-lt"/>
              </a:rPr>
              <a:t>Souhait de ne pas relancer au cours de cette AG ce débat qui se gère entre deux associations et l’INPI. </a:t>
            </a:r>
          </a:p>
          <a:p>
            <a:endParaRPr lang="fr-FR" dirty="0">
              <a:latin typeface="+mn-lt"/>
            </a:endParaRPr>
          </a:p>
        </p:txBody>
      </p:sp>
    </p:spTree>
    <p:extLst>
      <p:ext uri="{BB962C8B-B14F-4D97-AF65-F5344CB8AC3E}">
        <p14:creationId xmlns:p14="http://schemas.microsoft.com/office/powerpoint/2010/main" val="1778265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a:latin typeface="+mn-lt"/>
              </a:rPr>
              <a:t>IG Laguiole : position de la FFC</a:t>
            </a:r>
          </a:p>
        </p:txBody>
      </p:sp>
      <p:sp>
        <p:nvSpPr>
          <p:cNvPr id="3" name="Espace réservé du contenu 2"/>
          <p:cNvSpPr>
            <a:spLocks noGrp="1"/>
          </p:cNvSpPr>
          <p:nvPr>
            <p:ph idx="1"/>
          </p:nvPr>
        </p:nvSpPr>
        <p:spPr/>
        <p:txBody>
          <a:bodyPr>
            <a:normAutofit lnSpcReduction="10000"/>
          </a:bodyPr>
          <a:lstStyle/>
          <a:p>
            <a:r>
              <a:rPr lang="fr-FR" dirty="0">
                <a:latin typeface="+mn-lt"/>
              </a:rPr>
              <a:t>Position de la FFC émis le 26 Mars 2021:</a:t>
            </a:r>
          </a:p>
          <a:p>
            <a:r>
              <a:rPr lang="fr-FR" dirty="0">
                <a:latin typeface="+mn-lt"/>
              </a:rPr>
              <a:t>Une démarche d’IG doit à minima « maintenir et si possible </a:t>
            </a:r>
            <a:r>
              <a:rPr lang="fr-FR" b="1" dirty="0">
                <a:latin typeface="+mn-lt"/>
              </a:rPr>
              <a:t>développer l’emploi </a:t>
            </a:r>
            <a:r>
              <a:rPr lang="fr-FR" dirty="0">
                <a:latin typeface="+mn-lt"/>
              </a:rPr>
              <a:t>des entreprises qui, </a:t>
            </a:r>
            <a:r>
              <a:rPr lang="fr-FR" b="1" dirty="0">
                <a:latin typeface="+mn-lt"/>
              </a:rPr>
              <a:t>sur leurs territoires, contribuent de très longue date à la fabrication, commercialisation </a:t>
            </a:r>
            <a:r>
              <a:rPr lang="fr-FR" dirty="0">
                <a:latin typeface="+mn-lt"/>
              </a:rPr>
              <a:t>et développement du produit concerné.</a:t>
            </a:r>
          </a:p>
          <a:p>
            <a:r>
              <a:rPr lang="fr-FR" dirty="0">
                <a:latin typeface="+mn-lt"/>
              </a:rPr>
              <a:t>La FFC incite donc les entreprises concernées à trouver un terrain d’entente afin de ressortir plus forts de cet épisode, tout en rappelant que la véritable concurrence vient principalement hors de nos frontières nationales</a:t>
            </a:r>
          </a:p>
          <a:p>
            <a:endParaRPr lang="fr-FR" dirty="0">
              <a:latin typeface="+mn-lt"/>
            </a:endParaRPr>
          </a:p>
        </p:txBody>
      </p:sp>
    </p:spTree>
    <p:extLst>
      <p:ext uri="{BB962C8B-B14F-4D97-AF65-F5344CB8AC3E}">
        <p14:creationId xmlns:p14="http://schemas.microsoft.com/office/powerpoint/2010/main" val="3058927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a:latin typeface="+mn-lt"/>
              </a:rPr>
              <a:t>IG Laguiole </a:t>
            </a:r>
          </a:p>
        </p:txBody>
      </p:sp>
      <p:sp>
        <p:nvSpPr>
          <p:cNvPr id="3" name="Espace réservé du contenu 2"/>
          <p:cNvSpPr>
            <a:spLocks noGrp="1"/>
          </p:cNvSpPr>
          <p:nvPr>
            <p:ph idx="1"/>
          </p:nvPr>
        </p:nvSpPr>
        <p:spPr>
          <a:xfrm>
            <a:off x="628650" y="2011830"/>
            <a:ext cx="7886700" cy="4351338"/>
          </a:xfrm>
        </p:spPr>
        <p:txBody>
          <a:bodyPr>
            <a:normAutofit/>
          </a:bodyPr>
          <a:lstStyle/>
          <a:p>
            <a:pPr marL="0" indent="0">
              <a:buNone/>
            </a:pPr>
            <a:r>
              <a:rPr lang="fr-FR" i="1" dirty="0">
                <a:solidFill>
                  <a:schemeClr val="accent1"/>
                </a:solidFill>
                <a:latin typeface="+mn-lt"/>
              </a:rPr>
              <a:t>Avant de conclure sur ce sujet, et à la demande de Mr Christian </a:t>
            </a:r>
            <a:r>
              <a:rPr lang="fr-FR" i="1" dirty="0" err="1">
                <a:solidFill>
                  <a:schemeClr val="accent1"/>
                </a:solidFill>
                <a:latin typeface="+mn-lt"/>
              </a:rPr>
              <a:t>Valat</a:t>
            </a:r>
            <a:r>
              <a:rPr lang="fr-FR" i="1" dirty="0">
                <a:solidFill>
                  <a:schemeClr val="accent1"/>
                </a:solidFill>
                <a:latin typeface="+mn-lt"/>
              </a:rPr>
              <a:t> dirigeant de la société Laguiole Tradition,  lecture a été faite de son mail de expliquant sa démission de la FFC. Une courte prise de parole de Mr Verdier lui a permis d’expliquer son souhait d’une solution associant les couteliers des 2 bassins concernés.</a:t>
            </a:r>
          </a:p>
          <a:p>
            <a:endParaRPr lang="fr-FR" dirty="0">
              <a:latin typeface="+mn-lt"/>
            </a:endParaRPr>
          </a:p>
        </p:txBody>
      </p:sp>
    </p:spTree>
    <p:extLst>
      <p:ext uri="{BB962C8B-B14F-4D97-AF65-F5344CB8AC3E}">
        <p14:creationId xmlns:p14="http://schemas.microsoft.com/office/powerpoint/2010/main" val="2825579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8922" y="362435"/>
            <a:ext cx="7886700" cy="498157"/>
          </a:xfrm>
        </p:spPr>
        <p:txBody>
          <a:bodyPr/>
          <a:lstStyle/>
          <a:p>
            <a:pPr algn="ctr"/>
            <a:r>
              <a:rPr lang="fr-FR" sz="3600" b="1" dirty="0">
                <a:latin typeface="+mn-lt"/>
              </a:rPr>
              <a:t>Quelles actions </a:t>
            </a:r>
            <a:r>
              <a:rPr lang="fr-FR" sz="3500" b="1" dirty="0">
                <a:latin typeface="+mn-lt"/>
              </a:rPr>
              <a:t>possibles</a:t>
            </a:r>
            <a:r>
              <a:rPr lang="fr-FR" sz="3600" b="1" dirty="0">
                <a:latin typeface="+mn-lt"/>
              </a:rPr>
              <a:t> à l’export ?</a:t>
            </a:r>
          </a:p>
        </p:txBody>
      </p:sp>
      <p:sp>
        <p:nvSpPr>
          <p:cNvPr id="3" name="Espace réservé du contenu 2"/>
          <p:cNvSpPr>
            <a:spLocks noGrp="1"/>
          </p:cNvSpPr>
          <p:nvPr>
            <p:ph idx="1"/>
          </p:nvPr>
        </p:nvSpPr>
        <p:spPr>
          <a:xfrm>
            <a:off x="614280" y="1338942"/>
            <a:ext cx="7886700" cy="5167994"/>
          </a:xfrm>
        </p:spPr>
        <p:txBody>
          <a:bodyPr>
            <a:normAutofit lnSpcReduction="10000"/>
          </a:bodyPr>
          <a:lstStyle/>
          <a:p>
            <a:r>
              <a:rPr lang="fr-FR" dirty="0">
                <a:latin typeface="+mn-lt"/>
              </a:rPr>
              <a:t>L’idée de relancer des actions collectives de prospection à l’export a été retenue en 2019, puis freinée  par le </a:t>
            </a:r>
            <a:r>
              <a:rPr lang="fr-FR" dirty="0" err="1">
                <a:latin typeface="+mn-lt"/>
              </a:rPr>
              <a:t>Covid</a:t>
            </a:r>
            <a:r>
              <a:rPr lang="fr-FR" dirty="0">
                <a:latin typeface="+mn-lt"/>
              </a:rPr>
              <a:t>.</a:t>
            </a:r>
          </a:p>
          <a:p>
            <a:r>
              <a:rPr lang="fr-FR" dirty="0">
                <a:latin typeface="+mn-lt"/>
              </a:rPr>
              <a:t>Suite à l’impulsion de Laurent Wauquiez,  Président de la Région </a:t>
            </a:r>
            <a:r>
              <a:rPr lang="fr-FR" sz="2600" dirty="0">
                <a:latin typeface="+mn-lt"/>
              </a:rPr>
              <a:t>AURA</a:t>
            </a:r>
            <a:r>
              <a:rPr lang="fr-FR" dirty="0">
                <a:latin typeface="+mn-lt"/>
              </a:rPr>
              <a:t>, 2 réunions en </a:t>
            </a:r>
            <a:r>
              <a:rPr lang="fr-FR" dirty="0" err="1">
                <a:latin typeface="+mn-lt"/>
              </a:rPr>
              <a:t>visio</a:t>
            </a:r>
            <a:r>
              <a:rPr lang="fr-FR" dirty="0">
                <a:latin typeface="+mn-lt"/>
              </a:rPr>
              <a:t> ont eu lieu (3 Mai et 8 Sept 2021), et également des rencontres en direct avec certaines entreprises du bassin de Thiers. </a:t>
            </a:r>
          </a:p>
          <a:p>
            <a:r>
              <a:rPr lang="fr-FR" dirty="0">
                <a:latin typeface="+mn-lt"/>
              </a:rPr>
              <a:t>De très nombreux interlocuteurs autour de l’  «  écran »  ! (Business France, Team France-Export, Chambre Commerce Régionale, BPI France, Chambre des Métiers Aura, Agence Auvergne entreprises, Conseil Régional …).</a:t>
            </a:r>
          </a:p>
        </p:txBody>
      </p:sp>
    </p:spTree>
    <p:extLst>
      <p:ext uri="{BB962C8B-B14F-4D97-AF65-F5344CB8AC3E}">
        <p14:creationId xmlns:p14="http://schemas.microsoft.com/office/powerpoint/2010/main" val="561303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Actions collectives à l’Export</a:t>
            </a:r>
          </a:p>
        </p:txBody>
      </p:sp>
      <p:sp>
        <p:nvSpPr>
          <p:cNvPr id="3" name="Espace réservé du contenu 2"/>
          <p:cNvSpPr>
            <a:spLocks noGrp="1"/>
          </p:cNvSpPr>
          <p:nvPr>
            <p:ph idx="1"/>
          </p:nvPr>
        </p:nvSpPr>
        <p:spPr>
          <a:xfrm>
            <a:off x="508145" y="1298448"/>
            <a:ext cx="7886700" cy="4474681"/>
          </a:xfrm>
        </p:spPr>
        <p:txBody>
          <a:bodyPr>
            <a:noAutofit/>
          </a:bodyPr>
          <a:lstStyle/>
          <a:p>
            <a:pPr lvl="0"/>
            <a:r>
              <a:rPr lang="fr-FR" sz="2600" dirty="0">
                <a:solidFill>
                  <a:prstClr val="black"/>
                </a:solidFill>
                <a:latin typeface="Calibri" panose="020F0502020204030204"/>
              </a:rPr>
              <a:t>D’où la nécessité d’identifier une personne « interlocutrice unique» : Mme Lucie Debiton, basée à Clermont à l’Agence Auvergne-Rhône-Alpes entreprises, </a:t>
            </a:r>
            <a:r>
              <a:rPr lang="fr-FR" sz="2600" i="1" dirty="0">
                <a:solidFill>
                  <a:schemeClr val="accent1"/>
                </a:solidFill>
                <a:latin typeface="Calibri" panose="020F0502020204030204"/>
              </a:rPr>
              <a:t>laquelle s’est jointe à nous en </a:t>
            </a:r>
            <a:r>
              <a:rPr lang="fr-FR" sz="2600" i="1" dirty="0" err="1">
                <a:solidFill>
                  <a:schemeClr val="accent1"/>
                </a:solidFill>
                <a:latin typeface="Calibri" panose="020F0502020204030204"/>
              </a:rPr>
              <a:t>visio</a:t>
            </a:r>
            <a:r>
              <a:rPr lang="fr-FR" sz="2600" i="1" dirty="0">
                <a:solidFill>
                  <a:schemeClr val="accent1"/>
                </a:solidFill>
                <a:latin typeface="Calibri" panose="020F0502020204030204"/>
              </a:rPr>
              <a:t> au cours de notre assemblée.</a:t>
            </a:r>
          </a:p>
          <a:p>
            <a:r>
              <a:rPr lang="fr-FR" dirty="0">
                <a:latin typeface="+mn-lt"/>
              </a:rPr>
              <a:t>Un contact a été pris semaine dernière avec Mr VICENTE de Business France à Paris</a:t>
            </a:r>
          </a:p>
          <a:p>
            <a:r>
              <a:rPr lang="fr-FR" dirty="0">
                <a:latin typeface="+mn-lt"/>
              </a:rPr>
              <a:t>Il va lancer une pré-étude sur 15 zones géographiques ( par leurs bureaux à l’étranger) pour identifier les pays cibles </a:t>
            </a:r>
          </a:p>
          <a:p>
            <a:r>
              <a:rPr lang="fr-FR" dirty="0">
                <a:latin typeface="+mn-lt"/>
              </a:rPr>
              <a:t>L’idée est de bâtir un programme pluriannuel avec une action collective par an, la 1</a:t>
            </a:r>
            <a:r>
              <a:rPr lang="fr-FR" baseline="30000" dirty="0">
                <a:latin typeface="+mn-lt"/>
              </a:rPr>
              <a:t>ère</a:t>
            </a:r>
            <a:r>
              <a:rPr lang="fr-FR" dirty="0">
                <a:latin typeface="+mn-lt"/>
              </a:rPr>
              <a:t> pouvant être en 2022..</a:t>
            </a:r>
          </a:p>
        </p:txBody>
      </p:sp>
    </p:spTree>
    <p:extLst>
      <p:ext uri="{BB962C8B-B14F-4D97-AF65-F5344CB8AC3E}">
        <p14:creationId xmlns:p14="http://schemas.microsoft.com/office/powerpoint/2010/main" val="3632357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Actions collectives à l’export</a:t>
            </a:r>
          </a:p>
        </p:txBody>
      </p:sp>
      <p:sp>
        <p:nvSpPr>
          <p:cNvPr id="3" name="Espace réservé du contenu 2"/>
          <p:cNvSpPr>
            <a:spLocks noGrp="1"/>
          </p:cNvSpPr>
          <p:nvPr>
            <p:ph idx="1"/>
          </p:nvPr>
        </p:nvSpPr>
        <p:spPr>
          <a:xfrm>
            <a:off x="508145" y="1508106"/>
            <a:ext cx="7886700" cy="5682343"/>
          </a:xfrm>
        </p:spPr>
        <p:txBody>
          <a:bodyPr>
            <a:noAutofit/>
          </a:bodyPr>
          <a:lstStyle/>
          <a:p>
            <a:r>
              <a:rPr lang="fr-FR" sz="2400" dirty="0">
                <a:latin typeface="+mn-lt"/>
              </a:rPr>
              <a:t>Nous réactualiserons en parallèle  l’enquête interne « export » de 2019 pour croiser les attentes des adhérents avec les pays cibles proposés par Business France</a:t>
            </a:r>
          </a:p>
          <a:p>
            <a:r>
              <a:rPr lang="fr-FR" sz="2400" dirty="0">
                <a:latin typeface="+mn-lt"/>
              </a:rPr>
              <a:t>Nous pourrons alors cerner les contours d’organisation, de coûts, de financements publics possibles (par exemple le « chèque relance export » ou autres dispositifs), et de reste à charge.</a:t>
            </a:r>
          </a:p>
          <a:p>
            <a:r>
              <a:rPr lang="fr-FR" sz="2400" dirty="0">
                <a:latin typeface="+mn-lt"/>
              </a:rPr>
              <a:t>Les financements « AURA » seront fléchés vers les entreprises basées sur AURA, mais les actions pourront accueillir des entreprises hors AURA.</a:t>
            </a:r>
          </a:p>
          <a:p>
            <a:r>
              <a:rPr lang="fr-FR" sz="2400" dirty="0">
                <a:latin typeface="+mn-lt"/>
              </a:rPr>
              <a:t>Nommer un membre du CA animateur de ce thème</a:t>
            </a:r>
          </a:p>
        </p:txBody>
      </p:sp>
    </p:spTree>
    <p:extLst>
      <p:ext uri="{BB962C8B-B14F-4D97-AF65-F5344CB8AC3E}">
        <p14:creationId xmlns:p14="http://schemas.microsoft.com/office/powerpoint/2010/main" val="2860349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1380744"/>
            <a:ext cx="7886700" cy="5809705"/>
          </a:xfrm>
        </p:spPr>
        <p:txBody>
          <a:bodyPr>
            <a:noAutofit/>
          </a:bodyPr>
          <a:lstStyle/>
          <a:p>
            <a:r>
              <a:rPr lang="fr-FR" sz="2000" b="1" i="1" dirty="0">
                <a:solidFill>
                  <a:schemeClr val="accent1"/>
                </a:solidFill>
                <a:latin typeface="+mn-lt"/>
              </a:rPr>
              <a:t>En préambule à ce sujet, Dominique </a:t>
            </a:r>
            <a:r>
              <a:rPr lang="fr-FR" sz="2000" b="1" i="1" dirty="0" err="1">
                <a:solidFill>
                  <a:schemeClr val="accent1"/>
                </a:solidFill>
                <a:latin typeface="+mn-lt"/>
              </a:rPr>
              <a:t>Chambriard</a:t>
            </a:r>
            <a:r>
              <a:rPr lang="fr-FR" sz="2000" b="1" i="1" dirty="0">
                <a:solidFill>
                  <a:schemeClr val="accent1"/>
                </a:solidFill>
                <a:latin typeface="+mn-lt"/>
              </a:rPr>
              <a:t> demande où en est le projet de travail  sur la veille juridique et sur la nécessité d’être force de proposition auprès du législateur sur ces questions. Thierry Déglon indique qu’il va présenter à l’assemblée les conclusions de l’appel d’offre lancé très récemment auprès de 3 cabinets spécialisés.</a:t>
            </a:r>
          </a:p>
          <a:p>
            <a:endParaRPr lang="fr-FR" b="1" dirty="0">
              <a:latin typeface="+mn-lt"/>
            </a:endParaRPr>
          </a:p>
          <a:p>
            <a:r>
              <a:rPr lang="fr-FR" sz="2400" b="1" dirty="0">
                <a:latin typeface="+mn-lt"/>
              </a:rPr>
              <a:t>L’OBJECTIF DE CETTE ACTION DE VEILLE JURIDIQUE :</a:t>
            </a:r>
            <a:r>
              <a:rPr lang="fr-FR" b="1" dirty="0">
                <a:latin typeface="+mn-lt"/>
              </a:rPr>
              <a:t>      </a:t>
            </a:r>
            <a:r>
              <a:rPr lang="fr-FR" dirty="0">
                <a:latin typeface="+mn-lt"/>
              </a:rPr>
              <a:t>Afin de conseiller au mieux ses adhérents et le public qui la questionnent régulièrement, la Fédération souhaite mieux connaitre tous les éléments juridiques concernant le « couteau » et son environnement. Trop de « on dit » et de règles imaginaires subsistent.</a:t>
            </a:r>
          </a:p>
          <a:p>
            <a:endParaRPr lang="fr-FR" dirty="0">
              <a:latin typeface="+mn-lt"/>
            </a:endParaRPr>
          </a:p>
        </p:txBody>
      </p:sp>
    </p:spTree>
    <p:extLst>
      <p:ext uri="{BB962C8B-B14F-4D97-AF65-F5344CB8AC3E}">
        <p14:creationId xmlns:p14="http://schemas.microsoft.com/office/powerpoint/2010/main" val="1656671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2084832"/>
            <a:ext cx="7886700" cy="5105617"/>
          </a:xfrm>
        </p:spPr>
        <p:txBody>
          <a:bodyPr>
            <a:noAutofit/>
          </a:bodyPr>
          <a:lstStyle/>
          <a:p>
            <a:r>
              <a:rPr lang="fr-FR" dirty="0">
                <a:latin typeface="+mn-lt"/>
              </a:rPr>
              <a:t>Une analyse exhaustive et précise pourra également nous permettre d’anticiper certains sujets, et éventuellement d’envisager d’être force de proposition auprès des autorités et parlementaires sur d’éventuelles évolutions souhaitables de la législation.</a:t>
            </a:r>
          </a:p>
          <a:p>
            <a:endParaRPr lang="fr-FR" dirty="0">
              <a:latin typeface="+mn-lt"/>
            </a:endParaRPr>
          </a:p>
        </p:txBody>
      </p:sp>
    </p:spTree>
    <p:extLst>
      <p:ext uri="{BB962C8B-B14F-4D97-AF65-F5344CB8AC3E}">
        <p14:creationId xmlns:p14="http://schemas.microsoft.com/office/powerpoint/2010/main" val="1565354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1225296"/>
            <a:ext cx="7886700" cy="5965153"/>
          </a:xfrm>
        </p:spPr>
        <p:txBody>
          <a:bodyPr>
            <a:noAutofit/>
          </a:bodyPr>
          <a:lstStyle/>
          <a:p>
            <a:pPr>
              <a:lnSpc>
                <a:spcPct val="107000"/>
              </a:lnSpc>
              <a:spcAft>
                <a:spcPts val="800"/>
              </a:spcAft>
            </a:pPr>
            <a:r>
              <a:rPr lang="fr-FR" sz="2400" b="1" dirty="0">
                <a:latin typeface="Calibri" panose="020F0502020204030204" pitchFamily="34" charset="0"/>
                <a:ea typeface="Calibri" panose="020F0502020204030204" pitchFamily="34" charset="0"/>
                <a:cs typeface="Times New Roman" panose="02020603050405020304" pitchFamily="18" charset="0"/>
              </a:rPr>
              <a:t>PRINCIPAUX SUJETS A ABORDER :</a:t>
            </a:r>
          </a:p>
          <a:p>
            <a:pPr>
              <a:lnSpc>
                <a:spcPct val="107000"/>
              </a:lnSpc>
              <a:spcAft>
                <a:spcPts val="800"/>
              </a:spcAft>
              <a:buFontTx/>
              <a:buChar char="-"/>
            </a:pPr>
            <a:r>
              <a:rPr lang="fr-FR" sz="2000" dirty="0">
                <a:latin typeface="Calibri" panose="020F0502020204030204" pitchFamily="34" charset="0"/>
                <a:ea typeface="Calibri" panose="020F0502020204030204" pitchFamily="34" charset="0"/>
                <a:cs typeface="Times New Roman" panose="02020603050405020304" pitchFamily="18" charset="0"/>
              </a:rPr>
              <a:t>Port sur soi et transport du couteau dont la définition de motif légitime</a:t>
            </a:r>
          </a:p>
          <a:p>
            <a:pPr>
              <a:lnSpc>
                <a:spcPct val="107000"/>
              </a:lnSpc>
              <a:spcAft>
                <a:spcPts val="800"/>
              </a:spcAft>
              <a:buFontTx/>
              <a:buChar char="-"/>
            </a:pPr>
            <a:r>
              <a:rPr lang="fr-FR" sz="2000" dirty="0">
                <a:latin typeface="Calibri" panose="020F0502020204030204" pitchFamily="34" charset="0"/>
                <a:ea typeface="Calibri" panose="020F0502020204030204" pitchFamily="34" charset="0"/>
                <a:cs typeface="Times New Roman" panose="02020603050405020304" pitchFamily="18" charset="0"/>
              </a:rPr>
              <a:t>Critères de détermination d’une arme</a:t>
            </a:r>
          </a:p>
          <a:p>
            <a:pPr marL="342900" lvl="0" indent="-342900">
              <a:lnSpc>
                <a:spcPct val="107000"/>
              </a:lnSpc>
              <a:spcAft>
                <a:spcPts val="0"/>
              </a:spcAft>
              <a:buFont typeface="Calibri" panose="020F050202020403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Limitations des autorisations de vente dans les magasins (dont vente aux mineurs)</a:t>
            </a:r>
          </a:p>
          <a:p>
            <a:pPr marL="342900" lvl="0" indent="-342900">
              <a:lnSpc>
                <a:spcPct val="107000"/>
              </a:lnSpc>
              <a:spcAft>
                <a:spcPts val="0"/>
              </a:spcAft>
              <a:buFont typeface="Calibri" panose="020F050202020403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Règlementation installation commerce  de coutellerie, et d’armurerie.</a:t>
            </a:r>
          </a:p>
          <a:p>
            <a:pPr marL="342900" lvl="0" indent="-342900">
              <a:lnSpc>
                <a:spcPct val="107000"/>
              </a:lnSpc>
              <a:spcAft>
                <a:spcPts val="0"/>
              </a:spcAft>
              <a:buFont typeface="Calibri" panose="020F050202020403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Réglementations des modes de présentation des couteaux au public sur les lieux de vente (dans les magasins, ou sur des marchés, ou au sein des foires expositions)</a:t>
            </a:r>
          </a:p>
          <a:p>
            <a:pPr marL="342900" lvl="0" indent="-342900">
              <a:lnSpc>
                <a:spcPct val="107000"/>
              </a:lnSpc>
              <a:spcAft>
                <a:spcPts val="0"/>
              </a:spcAft>
              <a:buFont typeface="Calibri" panose="020F050202020403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Divers jugements sur ces questions et jurisprudences</a:t>
            </a:r>
          </a:p>
          <a:p>
            <a:pPr marL="342900" lvl="0" indent="-342900">
              <a:lnSpc>
                <a:spcPct val="107000"/>
              </a:lnSpc>
              <a:spcAft>
                <a:spcPts val="800"/>
              </a:spcAft>
              <a:buFont typeface="Calibri" panose="020F050202020403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Et éventuellement d’autres points non encore identifiés</a:t>
            </a:r>
            <a:r>
              <a:rPr lang="fr-FR" sz="1800" dirty="0">
                <a:latin typeface="Calibri" panose="020F0502020204030204" pitchFamily="34" charset="0"/>
                <a:ea typeface="Calibri" panose="020F0502020204030204" pitchFamily="34" charset="0"/>
                <a:cs typeface="Times New Roman" panose="02020603050405020304" pitchFamily="18" charset="0"/>
              </a:rPr>
              <a:t>.</a:t>
            </a:r>
          </a:p>
          <a:p>
            <a:endParaRPr lang="fr-FR" sz="2400" dirty="0">
              <a:latin typeface="+mn-lt"/>
            </a:endParaRPr>
          </a:p>
        </p:txBody>
      </p:sp>
    </p:spTree>
    <p:extLst>
      <p:ext uri="{BB962C8B-B14F-4D97-AF65-F5344CB8AC3E}">
        <p14:creationId xmlns:p14="http://schemas.microsoft.com/office/powerpoint/2010/main" val="1572999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628650" y="1170432"/>
            <a:ext cx="7886700" cy="4790400"/>
          </a:xfrm>
        </p:spPr>
        <p:txBody>
          <a:bodyPr>
            <a:normAutofit/>
          </a:bodyPr>
          <a:lstStyle/>
          <a:p>
            <a:pPr marL="0" indent="0" algn="ctr">
              <a:buNone/>
            </a:pPr>
            <a:endParaRPr lang="fr-FR" sz="4800" b="1" dirty="0">
              <a:latin typeface="+mn-lt"/>
            </a:endParaRPr>
          </a:p>
          <a:p>
            <a:pPr marL="0" indent="0" algn="ctr">
              <a:buNone/>
            </a:pPr>
            <a:r>
              <a:rPr lang="fr-FR" sz="4800" b="1" dirty="0">
                <a:latin typeface="+mn-lt"/>
              </a:rPr>
              <a:t>ZOOM SUR L’ACTIVITE 2020</a:t>
            </a:r>
          </a:p>
          <a:p>
            <a:pPr marL="0" indent="0" algn="ctr">
              <a:buNone/>
            </a:pPr>
            <a:r>
              <a:rPr lang="fr-FR" sz="2400" dirty="0">
                <a:latin typeface="+mn-lt"/>
              </a:rPr>
              <a:t>Une année fortement perturbée par la pandémie du coronavirus qui a ralenti non seulement l’économie nationale et mondiale, mais aussi l’avancement de nos différents projets. </a:t>
            </a:r>
          </a:p>
          <a:p>
            <a:pPr marL="0" indent="0" algn="ctr">
              <a:buNone/>
            </a:pPr>
            <a:r>
              <a:rPr lang="fr-FR" sz="2400" dirty="0">
                <a:latin typeface="+mn-lt"/>
              </a:rPr>
              <a:t>Pour la 2</a:t>
            </a:r>
            <a:r>
              <a:rPr lang="fr-FR" sz="2400" baseline="30000" dirty="0">
                <a:latin typeface="+mn-lt"/>
              </a:rPr>
              <a:t>ème</a:t>
            </a:r>
            <a:r>
              <a:rPr lang="fr-FR" sz="2400" dirty="0">
                <a:latin typeface="+mn-lt"/>
              </a:rPr>
              <a:t> année consécutive, notre AG a été décalée en Sept au lieu de Juin. Le rapport moral 2020 pourra parfois déborder sur le 1</a:t>
            </a:r>
            <a:r>
              <a:rPr lang="fr-FR" sz="2400" baseline="30000" dirty="0">
                <a:latin typeface="+mn-lt"/>
              </a:rPr>
              <a:t>er</a:t>
            </a:r>
            <a:r>
              <a:rPr lang="fr-FR" sz="2400" dirty="0">
                <a:latin typeface="+mn-lt"/>
              </a:rPr>
              <a:t> semestre 2021.</a:t>
            </a:r>
          </a:p>
          <a:p>
            <a:pPr marL="0" indent="0" algn="ctr">
              <a:buNone/>
            </a:pPr>
            <a:endParaRPr lang="fr-FR" sz="4800" b="1" dirty="0">
              <a:latin typeface="+mn-lt"/>
            </a:endParaRPr>
          </a:p>
        </p:txBody>
      </p:sp>
    </p:spTree>
    <p:extLst>
      <p:ext uri="{BB962C8B-B14F-4D97-AF65-F5344CB8AC3E}">
        <p14:creationId xmlns:p14="http://schemas.microsoft.com/office/powerpoint/2010/main" val="4054040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1508106"/>
            <a:ext cx="7886700" cy="5682343"/>
          </a:xfrm>
        </p:spPr>
        <p:txBody>
          <a:bodyPr>
            <a:noAutofit/>
          </a:bodyPr>
          <a:lstStyle/>
          <a:p>
            <a:r>
              <a:rPr lang="fr-FR" dirty="0">
                <a:latin typeface="+mn-lt"/>
              </a:rPr>
              <a:t>Consultation de 3 cabinets spécialisés</a:t>
            </a:r>
          </a:p>
          <a:p>
            <a:r>
              <a:rPr lang="fr-FR" dirty="0">
                <a:latin typeface="+mn-lt"/>
              </a:rPr>
              <a:t>Nous proposons de retenir le cabinet  « ATLAS PUBLIC AFFAIRS » basé à Paris : Mme Caroline Brabant sera notre interlocutrice.</a:t>
            </a:r>
          </a:p>
          <a:p>
            <a:r>
              <a:rPr lang="fr-FR" dirty="0">
                <a:latin typeface="+mn-lt"/>
              </a:rPr>
              <a:t>Leurs principaux savoir-faire : </a:t>
            </a:r>
          </a:p>
          <a:p>
            <a:pPr>
              <a:buFontTx/>
              <a:buChar char="-"/>
            </a:pPr>
            <a:r>
              <a:rPr lang="fr-FR" dirty="0">
                <a:latin typeface="+mn-lt"/>
              </a:rPr>
              <a:t>Veille d’affaires publiques (suivi des procédures législatives, avant-projets de loi, amendements, agenda institutionnels…analyse du JO…)</a:t>
            </a:r>
          </a:p>
          <a:p>
            <a:pPr>
              <a:buFontTx/>
              <a:buChar char="-"/>
            </a:pPr>
            <a:r>
              <a:rPr lang="fr-FR" dirty="0">
                <a:latin typeface="+mn-lt"/>
              </a:rPr>
              <a:t>Conseil en stratégie d’influence (prises de RV…)</a:t>
            </a:r>
          </a:p>
          <a:p>
            <a:pPr>
              <a:buFontTx/>
              <a:buChar char="-"/>
            </a:pPr>
            <a:r>
              <a:rPr lang="fr-FR" dirty="0">
                <a:latin typeface="+mn-lt"/>
              </a:rPr>
              <a:t>Accompagnement en lobbying et communication</a:t>
            </a:r>
          </a:p>
        </p:txBody>
      </p:sp>
    </p:spTree>
    <p:extLst>
      <p:ext uri="{BB962C8B-B14F-4D97-AF65-F5344CB8AC3E}">
        <p14:creationId xmlns:p14="http://schemas.microsoft.com/office/powerpoint/2010/main" val="2631399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1755648"/>
            <a:ext cx="7886700" cy="5434801"/>
          </a:xfrm>
        </p:spPr>
        <p:txBody>
          <a:bodyPr>
            <a:noAutofit/>
          </a:bodyPr>
          <a:lstStyle/>
          <a:p>
            <a:pPr>
              <a:spcAft>
                <a:spcPts val="0"/>
              </a:spcAft>
            </a:pPr>
            <a:r>
              <a:rPr lang="fr-FR" sz="3200" b="1" dirty="0">
                <a:latin typeface="Calibri" panose="020F0502020204030204" pitchFamily="34" charset="0"/>
                <a:ea typeface="Calibri" panose="020F0502020204030204" pitchFamily="34" charset="0"/>
              </a:rPr>
              <a:t>Le corpus juridique :</a:t>
            </a:r>
          </a:p>
          <a:p>
            <a:pPr marL="0" indent="0">
              <a:spcAft>
                <a:spcPts val="0"/>
              </a:spcAft>
              <a:buNone/>
            </a:pPr>
            <a:endParaRPr lang="fr-FR" sz="3200" b="1" dirty="0">
              <a:latin typeface="Calibri" panose="020F0502020204030204" pitchFamily="34" charset="0"/>
              <a:ea typeface="Calibri" panose="020F0502020204030204" pitchFamily="34" charset="0"/>
            </a:endParaRPr>
          </a:p>
          <a:p>
            <a:pPr marL="0" indent="0">
              <a:spcAft>
                <a:spcPts val="0"/>
              </a:spcAft>
              <a:buNone/>
            </a:pPr>
            <a:r>
              <a:rPr lang="fr-FR" dirty="0">
                <a:solidFill>
                  <a:srgbClr val="0070C0"/>
                </a:solidFill>
                <a:latin typeface="Calibri" panose="020F0502020204030204" pitchFamily="34" charset="0"/>
                <a:ea typeface="Calibri" panose="020F0502020204030204" pitchFamily="34" charset="0"/>
              </a:rPr>
              <a:t>Recherche des textes réglementaires, puis analyse.</a:t>
            </a:r>
          </a:p>
          <a:p>
            <a:pPr marL="0" indent="0">
              <a:spcAft>
                <a:spcPts val="0"/>
              </a:spcAft>
              <a:buNone/>
            </a:pPr>
            <a:r>
              <a:rPr lang="fr-FR" dirty="0">
                <a:solidFill>
                  <a:srgbClr val="0070C0"/>
                </a:solidFill>
                <a:latin typeface="Calibri" panose="020F0502020204030204" pitchFamily="34" charset="0"/>
                <a:ea typeface="Calibri" panose="020F0502020204030204" pitchFamily="34" charset="0"/>
              </a:rPr>
              <a:t>Pays concernés dans l’offre :  France, Allemagne, la Grande Bretagne, l’Italie, le BENELUX et la Suisse.</a:t>
            </a:r>
          </a:p>
          <a:p>
            <a:pPr marL="0" indent="0">
              <a:spcAft>
                <a:spcPts val="0"/>
              </a:spcAft>
              <a:buNone/>
            </a:pPr>
            <a:r>
              <a:rPr lang="fr-FR" dirty="0">
                <a:solidFill>
                  <a:srgbClr val="0070C0"/>
                </a:solidFill>
                <a:latin typeface="Calibri" panose="020F0502020204030204" pitchFamily="34" charset="0"/>
                <a:ea typeface="Calibri" panose="020F0502020204030204" pitchFamily="34" charset="0"/>
              </a:rPr>
              <a:t>Conseils sur des opportunités législatives ou réglementaires</a:t>
            </a:r>
          </a:p>
          <a:p>
            <a:pPr marL="0" indent="0">
              <a:spcAft>
                <a:spcPts val="0"/>
              </a:spcAft>
              <a:buNone/>
            </a:pPr>
            <a:r>
              <a:rPr lang="fr-FR" dirty="0">
                <a:solidFill>
                  <a:srgbClr val="0070C0"/>
                </a:solidFill>
                <a:latin typeface="Calibri" panose="020F0502020204030204" pitchFamily="34" charset="0"/>
                <a:ea typeface="Calibri" panose="020F0502020204030204" pitchFamily="34" charset="0"/>
              </a:rPr>
              <a:t>Budget de départ = 13.000€ HT</a:t>
            </a:r>
          </a:p>
        </p:txBody>
      </p:sp>
    </p:spTree>
    <p:extLst>
      <p:ext uri="{BB962C8B-B14F-4D97-AF65-F5344CB8AC3E}">
        <p14:creationId xmlns:p14="http://schemas.microsoft.com/office/powerpoint/2010/main" val="792502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145" y="369293"/>
            <a:ext cx="7886700" cy="498157"/>
          </a:xfrm>
        </p:spPr>
        <p:txBody>
          <a:bodyPr/>
          <a:lstStyle/>
          <a:p>
            <a:pPr algn="ctr"/>
            <a:r>
              <a:rPr lang="fr-FR" sz="3600" b="1" dirty="0">
                <a:latin typeface="+mn-lt"/>
              </a:rPr>
              <a:t>Lancement d’une action de veille juridique</a:t>
            </a:r>
          </a:p>
        </p:txBody>
      </p:sp>
      <p:sp>
        <p:nvSpPr>
          <p:cNvPr id="3" name="Espace réservé du contenu 2"/>
          <p:cNvSpPr>
            <a:spLocks noGrp="1"/>
          </p:cNvSpPr>
          <p:nvPr>
            <p:ph idx="1"/>
          </p:nvPr>
        </p:nvSpPr>
        <p:spPr>
          <a:xfrm>
            <a:off x="508145" y="1984248"/>
            <a:ext cx="7886700" cy="5206201"/>
          </a:xfrm>
        </p:spPr>
        <p:txBody>
          <a:bodyPr>
            <a:noAutofit/>
          </a:bodyPr>
          <a:lstStyle/>
          <a:p>
            <a:pPr>
              <a:spcAft>
                <a:spcPts val="0"/>
              </a:spcAft>
            </a:pPr>
            <a:r>
              <a:rPr lang="fr-FR" sz="3200" b="1" dirty="0">
                <a:latin typeface="Calibri" panose="020F0502020204030204" pitchFamily="34" charset="0"/>
                <a:ea typeface="Calibri" panose="020F0502020204030204" pitchFamily="34" charset="0"/>
              </a:rPr>
              <a:t>Veille juridique annuelle :</a:t>
            </a:r>
          </a:p>
          <a:p>
            <a:pPr marL="0" indent="0">
              <a:spcAft>
                <a:spcPts val="0"/>
              </a:spcAft>
              <a:buNone/>
            </a:pPr>
            <a:endParaRPr lang="fr-FR" sz="3200" dirty="0">
              <a:latin typeface="Calibri" panose="020F0502020204030204" pitchFamily="34" charset="0"/>
              <a:ea typeface="Calibri" panose="020F0502020204030204" pitchFamily="34" charset="0"/>
            </a:endParaRPr>
          </a:p>
          <a:p>
            <a:pPr marL="0" indent="0">
              <a:spcAft>
                <a:spcPts val="0"/>
              </a:spcAft>
              <a:buNone/>
            </a:pPr>
            <a:r>
              <a:rPr lang="fr-FR" dirty="0">
                <a:solidFill>
                  <a:srgbClr val="4472C4"/>
                </a:solidFill>
                <a:latin typeface="Calibri" panose="020F0502020204030204" pitchFamily="34" charset="0"/>
                <a:ea typeface="Calibri" panose="020F0502020204030204" pitchFamily="34" charset="0"/>
              </a:rPr>
              <a:t>De manière opérationnelle nous pourrons recevoir des alertes en temps réel pour vous être informés de l’actualité et recevoir une veille mensuelle détaillée que sera transmise à nos adhérents. </a:t>
            </a:r>
            <a:endParaRPr lang="fr-FR" dirty="0">
              <a:latin typeface="Calibri" panose="020F0502020204030204" pitchFamily="34" charset="0"/>
              <a:ea typeface="Calibri" panose="020F0502020204030204" pitchFamily="34" charset="0"/>
            </a:endParaRPr>
          </a:p>
          <a:p>
            <a:pPr marL="0" indent="0">
              <a:spcAft>
                <a:spcPts val="0"/>
              </a:spcAft>
              <a:buNone/>
            </a:pPr>
            <a:r>
              <a:rPr lang="fr-FR" dirty="0">
                <a:solidFill>
                  <a:srgbClr val="4472C4"/>
                </a:solidFill>
                <a:latin typeface="Calibri" panose="020F0502020204030204" pitchFamily="34" charset="0"/>
                <a:ea typeface="Calibri" panose="020F0502020204030204" pitchFamily="34" charset="0"/>
              </a:rPr>
              <a:t>Budget annuel = 5.000€ par an</a:t>
            </a:r>
            <a:endParaRPr lang="fr-FR"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91159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Divers</a:t>
            </a:r>
          </a:p>
        </p:txBody>
      </p:sp>
      <p:sp>
        <p:nvSpPr>
          <p:cNvPr id="3" name="Espace réservé du contenu 2"/>
          <p:cNvSpPr>
            <a:spLocks noGrp="1"/>
          </p:cNvSpPr>
          <p:nvPr>
            <p:ph idx="1"/>
          </p:nvPr>
        </p:nvSpPr>
        <p:spPr/>
        <p:txBody>
          <a:bodyPr>
            <a:normAutofit lnSpcReduction="10000"/>
          </a:bodyPr>
          <a:lstStyle/>
          <a:p>
            <a:pPr marL="0" indent="0">
              <a:buNone/>
            </a:pPr>
            <a:endParaRPr lang="fr-FR" dirty="0">
              <a:latin typeface="+mn-lt"/>
            </a:endParaRPr>
          </a:p>
          <a:p>
            <a:r>
              <a:rPr lang="fr-FR" dirty="0">
                <a:latin typeface="+mn-lt"/>
              </a:rPr>
              <a:t>Création « surprise » fin 2019 d’une taxe « mobilité » de 0.6% des salaires sur le territoire Thiernois. Suite à une levée de boucliers, un groupe de 6 chefs d’entreprise (dont T Déglon) a pu rencontrer les élus. Un nouveau cabinet a été retenu par le syndicat de transport et sonde un certain nombre d’entreprises sur leurs besoins et ceux de leurs salariés.</a:t>
            </a:r>
          </a:p>
          <a:p>
            <a:r>
              <a:rPr lang="fr-FR" dirty="0">
                <a:latin typeface="+mn-lt"/>
              </a:rPr>
              <a:t>2 années de transition (2020 et 2021 à 0.2%)</a:t>
            </a:r>
          </a:p>
          <a:p>
            <a:r>
              <a:rPr lang="fr-FR" b="1" dirty="0">
                <a:solidFill>
                  <a:srgbClr val="FF0000"/>
                </a:solidFill>
                <a:latin typeface="+mn-lt"/>
              </a:rPr>
              <a:t>Mais 0.3% sont déjà annoncés pour 2022-2023</a:t>
            </a:r>
          </a:p>
        </p:txBody>
      </p:sp>
    </p:spTree>
    <p:extLst>
      <p:ext uri="{BB962C8B-B14F-4D97-AF65-F5344CB8AC3E}">
        <p14:creationId xmlns:p14="http://schemas.microsoft.com/office/powerpoint/2010/main" val="251477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5" y="681758"/>
            <a:ext cx="7886700" cy="430829"/>
          </a:xfrm>
        </p:spPr>
        <p:txBody>
          <a:bodyPr/>
          <a:lstStyle/>
          <a:p>
            <a:pPr algn="ctr"/>
            <a:r>
              <a:rPr lang="fr-FR" sz="3600" b="1" dirty="0"/>
              <a:t>ORIENTATIONS 2021-2022</a:t>
            </a:r>
            <a:br>
              <a:rPr lang="fr-FR" sz="2400" b="1" dirty="0"/>
            </a:br>
            <a:endParaRPr lang="fr-FR" sz="2400" b="1" dirty="0"/>
          </a:p>
        </p:txBody>
      </p:sp>
      <p:sp>
        <p:nvSpPr>
          <p:cNvPr id="3" name="Espace réservé du contenu 2"/>
          <p:cNvSpPr>
            <a:spLocks noGrp="1"/>
          </p:cNvSpPr>
          <p:nvPr>
            <p:ph idx="1"/>
          </p:nvPr>
        </p:nvSpPr>
        <p:spPr>
          <a:xfrm>
            <a:off x="628655" y="2414016"/>
            <a:ext cx="7886700" cy="2295144"/>
          </a:xfrm>
        </p:spPr>
        <p:txBody>
          <a:bodyPr>
            <a:noAutofit/>
          </a:bodyPr>
          <a:lstStyle/>
          <a:p>
            <a:pPr marL="0" indent="0">
              <a:buNone/>
            </a:pPr>
            <a:r>
              <a:rPr lang="fr-FR" sz="3600" b="1" i="1" dirty="0">
                <a:solidFill>
                  <a:schemeClr val="accent1"/>
                </a:solidFill>
              </a:rPr>
              <a:t>Le président soumet l’ensemble des projets 2021-2022 à l’approbation des adhérents qui les approuvent à l’unanimité.</a:t>
            </a:r>
          </a:p>
          <a:p>
            <a:pPr>
              <a:buFont typeface="Wingdings" panose="05000000000000000000" pitchFamily="2" charset="2"/>
              <a:buChar char="§"/>
            </a:pPr>
            <a:endParaRPr lang="fr-FR" sz="3600" dirty="0"/>
          </a:p>
          <a:p>
            <a:pPr marL="0" indent="0">
              <a:buNone/>
            </a:pPr>
            <a:endParaRPr lang="fr-FR" sz="3200" dirty="0"/>
          </a:p>
        </p:txBody>
      </p:sp>
    </p:spTree>
    <p:extLst>
      <p:ext uri="{BB962C8B-B14F-4D97-AF65-F5344CB8AC3E}">
        <p14:creationId xmlns:p14="http://schemas.microsoft.com/office/powerpoint/2010/main" val="22856718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endParaRPr lang="fr-FR" b="1" dirty="0">
              <a:latin typeface="+mn-lt"/>
            </a:endParaRPr>
          </a:p>
        </p:txBody>
      </p:sp>
      <p:sp>
        <p:nvSpPr>
          <p:cNvPr id="3" name="Espace réservé du contenu 2"/>
          <p:cNvSpPr>
            <a:spLocks noGrp="1"/>
          </p:cNvSpPr>
          <p:nvPr>
            <p:ph idx="1"/>
          </p:nvPr>
        </p:nvSpPr>
        <p:spPr>
          <a:xfrm>
            <a:off x="628650" y="2807208"/>
            <a:ext cx="7886700" cy="1197714"/>
          </a:xfrm>
        </p:spPr>
        <p:txBody>
          <a:bodyPr>
            <a:normAutofit fontScale="92500" lnSpcReduction="20000"/>
          </a:bodyPr>
          <a:lstStyle/>
          <a:p>
            <a:pPr marL="0" indent="0" algn="ctr">
              <a:buNone/>
            </a:pPr>
            <a:r>
              <a:rPr lang="fr-FR" sz="5200" b="1" dirty="0">
                <a:latin typeface="+mn-lt"/>
              </a:rPr>
              <a:t>BUDGET PREVISIONNEL FFC 2021</a:t>
            </a:r>
          </a:p>
          <a:p>
            <a:pPr marL="0" indent="0" algn="ctr">
              <a:buNone/>
            </a:pPr>
            <a:endParaRPr lang="fr-FR" sz="5200" b="1" dirty="0">
              <a:latin typeface="+mn-lt"/>
            </a:endParaRPr>
          </a:p>
          <a:p>
            <a:pPr marL="0" indent="0">
              <a:buNone/>
            </a:pPr>
            <a:endParaRPr lang="fr-FR" b="1" dirty="0">
              <a:latin typeface="+mn-lt"/>
            </a:endParaRPr>
          </a:p>
        </p:txBody>
      </p:sp>
    </p:spTree>
    <p:extLst>
      <p:ext uri="{BB962C8B-B14F-4D97-AF65-F5344CB8AC3E}">
        <p14:creationId xmlns:p14="http://schemas.microsoft.com/office/powerpoint/2010/main" val="3764525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10800000" flipV="1">
            <a:off x="628650" y="326572"/>
            <a:ext cx="7886700" cy="321518"/>
          </a:xfrm>
        </p:spPr>
        <p:txBody>
          <a:bodyPr/>
          <a:lstStyle/>
          <a:p>
            <a:pPr algn="ctr"/>
            <a:r>
              <a:rPr lang="fr-FR" b="1" dirty="0">
                <a:latin typeface="+mn-lt"/>
              </a:rPr>
              <a:t>BUDGET PREVISIONNEL 2021</a:t>
            </a:r>
            <a:br>
              <a:rPr lang="fr-FR" b="1" dirty="0">
                <a:latin typeface="+mn-lt"/>
              </a:rPr>
            </a:br>
            <a:endParaRPr lang="fr-FR" b="1" dirty="0">
              <a:latin typeface="+mn-lt"/>
            </a:endParaRPr>
          </a:p>
        </p:txBody>
      </p:sp>
      <p:pic>
        <p:nvPicPr>
          <p:cNvPr id="5" name="Espace réservé du contenu 3"/>
          <p:cNvPicPr>
            <a:picLocks noGrp="1" noChangeAspect="1"/>
          </p:cNvPicPr>
          <p:nvPr>
            <p:ph idx="1"/>
          </p:nvPr>
        </p:nvPicPr>
        <p:blipFill>
          <a:blip r:embed="rId2"/>
          <a:stretch>
            <a:fillRect/>
          </a:stretch>
        </p:blipFill>
        <p:spPr>
          <a:xfrm>
            <a:off x="987552" y="731520"/>
            <a:ext cx="7598664" cy="5376672"/>
          </a:xfrm>
          <a:prstGeom prst="rect">
            <a:avLst/>
          </a:prstGeom>
        </p:spPr>
      </p:pic>
    </p:spTree>
    <p:extLst>
      <p:ext uri="{BB962C8B-B14F-4D97-AF65-F5344CB8AC3E}">
        <p14:creationId xmlns:p14="http://schemas.microsoft.com/office/powerpoint/2010/main" val="1350564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071" y="828784"/>
            <a:ext cx="7886700" cy="498157"/>
          </a:xfrm>
        </p:spPr>
        <p:txBody>
          <a:bodyPr/>
          <a:lstStyle/>
          <a:p>
            <a:pPr algn="ctr"/>
            <a:r>
              <a:rPr lang="fr-FR" sz="3600" b="1" dirty="0"/>
              <a:t>Approbation du Budget Prévisionnel 2021</a:t>
            </a:r>
            <a:br>
              <a:rPr lang="fr-FR" sz="3600" b="1" dirty="0"/>
            </a:br>
            <a:endParaRPr lang="fr-FR" sz="3600" b="1" dirty="0"/>
          </a:p>
        </p:txBody>
      </p:sp>
      <p:sp>
        <p:nvSpPr>
          <p:cNvPr id="3" name="Espace réservé du contenu 2"/>
          <p:cNvSpPr>
            <a:spLocks noGrp="1"/>
          </p:cNvSpPr>
          <p:nvPr>
            <p:ph idx="1"/>
          </p:nvPr>
        </p:nvSpPr>
        <p:spPr>
          <a:xfrm>
            <a:off x="628655" y="2084832"/>
            <a:ext cx="7886700" cy="2953512"/>
          </a:xfrm>
        </p:spPr>
        <p:txBody>
          <a:bodyPr>
            <a:noAutofit/>
          </a:bodyPr>
          <a:lstStyle/>
          <a:p>
            <a:r>
              <a:rPr lang="fr-FR" sz="3200" b="1" i="1" dirty="0">
                <a:solidFill>
                  <a:schemeClr val="accent1"/>
                </a:solidFill>
              </a:rPr>
              <a:t>Le Président soumet le budget prévisionnel 2021 aux adhérents qui l’approuvent à l’unanimité. </a:t>
            </a:r>
            <a:endParaRPr lang="fr-FR" sz="3200" dirty="0"/>
          </a:p>
        </p:txBody>
      </p:sp>
    </p:spTree>
    <p:extLst>
      <p:ext uri="{BB962C8B-B14F-4D97-AF65-F5344CB8AC3E}">
        <p14:creationId xmlns:p14="http://schemas.microsoft.com/office/powerpoint/2010/main" val="10441147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071" y="828784"/>
            <a:ext cx="7886700" cy="498157"/>
          </a:xfrm>
        </p:spPr>
        <p:txBody>
          <a:bodyPr/>
          <a:lstStyle/>
          <a:p>
            <a:pPr algn="ctr"/>
            <a:r>
              <a:rPr lang="fr-FR" sz="3600" b="1" dirty="0"/>
              <a:t>Cotisations 2022</a:t>
            </a:r>
            <a:br>
              <a:rPr lang="fr-FR" sz="3600" b="1" dirty="0"/>
            </a:br>
            <a:endParaRPr lang="fr-FR" sz="3600" b="1" dirty="0"/>
          </a:p>
        </p:txBody>
      </p:sp>
      <p:sp>
        <p:nvSpPr>
          <p:cNvPr id="3" name="Espace réservé du contenu 2"/>
          <p:cNvSpPr>
            <a:spLocks noGrp="1"/>
          </p:cNvSpPr>
          <p:nvPr>
            <p:ph idx="1"/>
          </p:nvPr>
        </p:nvSpPr>
        <p:spPr>
          <a:xfrm>
            <a:off x="628655" y="1326941"/>
            <a:ext cx="7886700" cy="2295144"/>
          </a:xfrm>
        </p:spPr>
        <p:txBody>
          <a:bodyPr>
            <a:noAutofit/>
          </a:bodyPr>
          <a:lstStyle/>
          <a:p>
            <a:pPr marL="0" indent="0">
              <a:buNone/>
            </a:pPr>
            <a:endParaRPr lang="fr-FR" sz="3200" dirty="0"/>
          </a:p>
          <a:p>
            <a:pPr>
              <a:buFont typeface="Wingdings" panose="05000000000000000000" pitchFamily="2" charset="2"/>
              <a:buChar char="§"/>
            </a:pPr>
            <a:r>
              <a:rPr lang="fr-FR" sz="3200" dirty="0"/>
              <a:t>Suite à la suggestion d’un adhérent, le Président sollicite l’avis de l’assemblée sur l’intérêt de maintenir pour l’année 2022 le niveau des barèmes et montants des cotisations actuelles, ou de prévoir dés 2022 une hausse de 5%, ceci pour éviter une hausse future plus forte, et permettre d’assumer plus sereinement les futures actions dont la veille juridique :</a:t>
            </a:r>
          </a:p>
          <a:p>
            <a:pPr marL="0" indent="0">
              <a:buNone/>
            </a:pPr>
            <a:endParaRPr lang="fr-FR" sz="3200" dirty="0"/>
          </a:p>
        </p:txBody>
      </p:sp>
    </p:spTree>
    <p:extLst>
      <p:ext uri="{BB962C8B-B14F-4D97-AF65-F5344CB8AC3E}">
        <p14:creationId xmlns:p14="http://schemas.microsoft.com/office/powerpoint/2010/main" val="376978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071" y="828784"/>
            <a:ext cx="7886700" cy="498157"/>
          </a:xfrm>
        </p:spPr>
        <p:txBody>
          <a:bodyPr/>
          <a:lstStyle/>
          <a:p>
            <a:pPr algn="ctr"/>
            <a:r>
              <a:rPr lang="fr-FR" sz="3600" b="1" dirty="0"/>
              <a:t>Cotisations 2022</a:t>
            </a:r>
            <a:br>
              <a:rPr lang="fr-FR" sz="3600" b="1" dirty="0"/>
            </a:br>
            <a:endParaRPr lang="fr-FR" sz="3600" b="1" dirty="0"/>
          </a:p>
        </p:txBody>
      </p:sp>
      <p:sp>
        <p:nvSpPr>
          <p:cNvPr id="3" name="Espace réservé du contenu 2"/>
          <p:cNvSpPr>
            <a:spLocks noGrp="1"/>
          </p:cNvSpPr>
          <p:nvPr>
            <p:ph idx="1"/>
          </p:nvPr>
        </p:nvSpPr>
        <p:spPr>
          <a:xfrm>
            <a:off x="628655" y="1591056"/>
            <a:ext cx="7886700" cy="2295144"/>
          </a:xfrm>
        </p:spPr>
        <p:txBody>
          <a:bodyPr>
            <a:noAutofit/>
          </a:bodyPr>
          <a:lstStyle/>
          <a:p>
            <a:pPr marL="0" indent="0">
              <a:buNone/>
            </a:pPr>
            <a:r>
              <a:rPr lang="fr-FR" sz="3200" b="1" i="1" dirty="0">
                <a:solidFill>
                  <a:schemeClr val="accent1"/>
                </a:solidFill>
              </a:rPr>
              <a:t>Après quelques échanges avec la salle, il est convenu que le niveau de fonds propres actuels peut largement supporter les futures dépenses de l’année 2022.</a:t>
            </a:r>
          </a:p>
          <a:p>
            <a:pPr marL="0" indent="0">
              <a:buNone/>
            </a:pPr>
            <a:r>
              <a:rPr lang="fr-FR" sz="3200" b="1" i="1" dirty="0">
                <a:solidFill>
                  <a:schemeClr val="accent1"/>
                </a:solidFill>
              </a:rPr>
              <a:t>D’autres adhérents suggèrent également que nos nouvelles actions portent d’abord concrètement leurs fruits, ceci afin d’avoir plus d’arguments encore pour à la fois recruter de nouveaux membres, et également envisager une hausse des cotisations. </a:t>
            </a:r>
          </a:p>
        </p:txBody>
      </p:sp>
    </p:spTree>
    <p:extLst>
      <p:ext uri="{BB962C8B-B14F-4D97-AF65-F5344CB8AC3E}">
        <p14:creationId xmlns:p14="http://schemas.microsoft.com/office/powerpoint/2010/main" val="4152525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mn-lt"/>
              </a:rPr>
              <a:t>Une année bien spéciale :</a:t>
            </a:r>
          </a:p>
        </p:txBody>
      </p:sp>
      <p:sp>
        <p:nvSpPr>
          <p:cNvPr id="3" name="Espace réservé du contenu 2"/>
          <p:cNvSpPr>
            <a:spLocks noGrp="1"/>
          </p:cNvSpPr>
          <p:nvPr>
            <p:ph idx="1"/>
          </p:nvPr>
        </p:nvSpPr>
        <p:spPr/>
        <p:txBody>
          <a:bodyPr>
            <a:normAutofit fontScale="92500"/>
          </a:bodyPr>
          <a:lstStyle/>
          <a:p>
            <a:r>
              <a:rPr lang="fr-FR" dirty="0">
                <a:latin typeface="+mn-lt"/>
              </a:rPr>
              <a:t>Une année vécue de façon très différente selon nos adhérents, selon leurs type d’activité, selon leur types de clientèle.</a:t>
            </a:r>
          </a:p>
          <a:p>
            <a:r>
              <a:rPr lang="fr-FR" dirty="0">
                <a:latin typeface="+mn-lt"/>
              </a:rPr>
              <a:t>Globalement un ressenti positif sur les aides apportées par l’Etat et autres organismes (Urssaf…) (merci à la ville pour l’exonération des loyers)</a:t>
            </a:r>
          </a:p>
          <a:p>
            <a:r>
              <a:rPr lang="fr-FR" dirty="0">
                <a:latin typeface="+mn-lt"/>
              </a:rPr>
              <a:t>Au final une année moins mauvaise que prévue, beaucoup ayant vu leur Chiffre d’Affaire certes en baisse, mais des charges également fortement en baisse (moins de salons et déplacements, prise en charge d’une partie des salaires –activité partielle- …)</a:t>
            </a:r>
          </a:p>
        </p:txBody>
      </p:sp>
    </p:spTree>
    <p:extLst>
      <p:ext uri="{BB962C8B-B14F-4D97-AF65-F5344CB8AC3E}">
        <p14:creationId xmlns:p14="http://schemas.microsoft.com/office/powerpoint/2010/main" val="590294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071" y="828784"/>
            <a:ext cx="7886700" cy="498157"/>
          </a:xfrm>
        </p:spPr>
        <p:txBody>
          <a:bodyPr/>
          <a:lstStyle/>
          <a:p>
            <a:pPr algn="ctr"/>
            <a:r>
              <a:rPr lang="fr-FR" sz="3600" b="1" dirty="0"/>
              <a:t>Cotisations 2022</a:t>
            </a:r>
            <a:br>
              <a:rPr lang="fr-FR" sz="3600" b="1" dirty="0"/>
            </a:br>
            <a:endParaRPr lang="fr-FR" sz="3600" b="1" dirty="0"/>
          </a:p>
        </p:txBody>
      </p:sp>
      <p:sp>
        <p:nvSpPr>
          <p:cNvPr id="3" name="Espace réservé du contenu 2"/>
          <p:cNvSpPr>
            <a:spLocks noGrp="1"/>
          </p:cNvSpPr>
          <p:nvPr>
            <p:ph idx="1"/>
          </p:nvPr>
        </p:nvSpPr>
        <p:spPr>
          <a:xfrm>
            <a:off x="628655" y="2295144"/>
            <a:ext cx="7886700" cy="2295144"/>
          </a:xfrm>
        </p:spPr>
        <p:txBody>
          <a:bodyPr>
            <a:noAutofit/>
          </a:bodyPr>
          <a:lstStyle/>
          <a:p>
            <a:pPr marL="0" indent="0">
              <a:buNone/>
            </a:pPr>
            <a:r>
              <a:rPr lang="fr-FR" sz="3200" b="1" i="1" dirty="0">
                <a:solidFill>
                  <a:schemeClr val="accent1"/>
                </a:solidFill>
              </a:rPr>
              <a:t>Après débats, il est acté de conserver le niveau actuel des cotisations pour l’année 2022.</a:t>
            </a:r>
          </a:p>
        </p:txBody>
      </p:sp>
    </p:spTree>
    <p:extLst>
      <p:ext uri="{BB962C8B-B14F-4D97-AF65-F5344CB8AC3E}">
        <p14:creationId xmlns:p14="http://schemas.microsoft.com/office/powerpoint/2010/main" val="2030159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Bref bilan de deux mandats de Présidence</a:t>
            </a:r>
          </a:p>
        </p:txBody>
      </p:sp>
      <p:sp>
        <p:nvSpPr>
          <p:cNvPr id="3" name="Espace réservé du contenu 2"/>
          <p:cNvSpPr>
            <a:spLocks noGrp="1"/>
          </p:cNvSpPr>
          <p:nvPr>
            <p:ph idx="1"/>
          </p:nvPr>
        </p:nvSpPr>
        <p:spPr/>
        <p:txBody>
          <a:bodyPr>
            <a:normAutofit fontScale="92500" lnSpcReduction="10000"/>
          </a:bodyPr>
          <a:lstStyle/>
          <a:p>
            <a:pPr marL="0" indent="0">
              <a:buNone/>
            </a:pPr>
            <a:r>
              <a:rPr lang="fr-FR" b="1" dirty="0">
                <a:solidFill>
                  <a:srgbClr val="FF0000"/>
                </a:solidFill>
                <a:latin typeface="+mn-lt"/>
              </a:rPr>
              <a:t>Des éléments de satisfaction :</a:t>
            </a:r>
          </a:p>
          <a:p>
            <a:r>
              <a:rPr lang="fr-FR" b="1" dirty="0">
                <a:solidFill>
                  <a:srgbClr val="FF0000"/>
                </a:solidFill>
                <a:latin typeface="+mn-lt"/>
              </a:rPr>
              <a:t>Des statuts remodelés : clarification de l’objet de la FFC, + de démocratie (quorum, limitation des procurations portées par une même personne…)</a:t>
            </a:r>
          </a:p>
          <a:p>
            <a:r>
              <a:rPr lang="fr-FR" b="1" dirty="0">
                <a:solidFill>
                  <a:srgbClr val="FF0000"/>
                </a:solidFill>
                <a:latin typeface="+mn-lt"/>
              </a:rPr>
              <a:t>Charte contre les marquages </a:t>
            </a:r>
            <a:r>
              <a:rPr lang="fr-FR" b="1" dirty="0" err="1">
                <a:solidFill>
                  <a:srgbClr val="FF0000"/>
                </a:solidFill>
                <a:latin typeface="+mn-lt"/>
              </a:rPr>
              <a:t>confusants</a:t>
            </a:r>
            <a:endParaRPr lang="fr-FR" b="1" dirty="0">
              <a:solidFill>
                <a:srgbClr val="FF0000"/>
              </a:solidFill>
              <a:latin typeface="+mn-lt"/>
            </a:endParaRPr>
          </a:p>
          <a:p>
            <a:r>
              <a:rPr lang="fr-FR" b="1" dirty="0">
                <a:solidFill>
                  <a:srgbClr val="FF0000"/>
                </a:solidFill>
                <a:latin typeface="+mn-lt"/>
              </a:rPr>
              <a:t>Simplification du mode des cotisations</a:t>
            </a:r>
          </a:p>
          <a:p>
            <a:r>
              <a:rPr lang="fr-FR" b="1" dirty="0">
                <a:solidFill>
                  <a:srgbClr val="FF0000"/>
                </a:solidFill>
                <a:latin typeface="+mn-lt"/>
              </a:rPr>
              <a:t>Nouveau logo, nouveau site</a:t>
            </a:r>
          </a:p>
          <a:p>
            <a:r>
              <a:rPr lang="fr-FR" b="1" dirty="0">
                <a:solidFill>
                  <a:srgbClr val="FF0000"/>
                </a:solidFill>
                <a:latin typeface="+mn-lt"/>
              </a:rPr>
              <a:t>Des premiers échanges encourageants avec nos homologues allemands</a:t>
            </a:r>
          </a:p>
          <a:p>
            <a:r>
              <a:rPr lang="fr-FR" b="1" dirty="0">
                <a:solidFill>
                  <a:srgbClr val="FF0000"/>
                </a:solidFill>
                <a:latin typeface="+mn-lt"/>
              </a:rPr>
              <a:t>Une vraie solidarité des adhérents autour de l’action contre les arrêtés « ivoire »</a:t>
            </a:r>
          </a:p>
        </p:txBody>
      </p:sp>
    </p:spTree>
    <p:extLst>
      <p:ext uri="{BB962C8B-B14F-4D97-AF65-F5344CB8AC3E}">
        <p14:creationId xmlns:p14="http://schemas.microsoft.com/office/powerpoint/2010/main" val="3123218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Bref bilan de deux mandats de Présidence</a:t>
            </a:r>
          </a:p>
        </p:txBody>
      </p:sp>
      <p:sp>
        <p:nvSpPr>
          <p:cNvPr id="3" name="Espace réservé du contenu 2"/>
          <p:cNvSpPr>
            <a:spLocks noGrp="1"/>
          </p:cNvSpPr>
          <p:nvPr>
            <p:ph idx="1"/>
          </p:nvPr>
        </p:nvSpPr>
        <p:spPr/>
        <p:txBody>
          <a:bodyPr>
            <a:normAutofit/>
          </a:bodyPr>
          <a:lstStyle/>
          <a:p>
            <a:pPr marL="0" indent="0">
              <a:buNone/>
            </a:pPr>
            <a:r>
              <a:rPr lang="fr-FR" b="1" dirty="0">
                <a:solidFill>
                  <a:srgbClr val="FF0000"/>
                </a:solidFill>
                <a:latin typeface="+mn-lt"/>
              </a:rPr>
              <a:t>Des éléments de satisfaction :</a:t>
            </a:r>
          </a:p>
          <a:p>
            <a:r>
              <a:rPr lang="fr-FR" b="1" dirty="0">
                <a:solidFill>
                  <a:srgbClr val="FF0000"/>
                </a:solidFill>
                <a:latin typeface="+mn-lt"/>
              </a:rPr>
              <a:t> une implication autour des normes (adhésion à l’Afnor)</a:t>
            </a:r>
          </a:p>
          <a:p>
            <a:r>
              <a:rPr lang="fr-FR" b="1" dirty="0">
                <a:solidFill>
                  <a:srgbClr val="FF0000"/>
                </a:solidFill>
                <a:latin typeface="+mn-lt"/>
              </a:rPr>
              <a:t>Enfin une enquête exhaustive sur le marché Français de la coutellerie (fabrication, importations, exportations, bassins, types de produits …)</a:t>
            </a:r>
          </a:p>
          <a:p>
            <a:r>
              <a:rPr lang="fr-FR" b="1" dirty="0">
                <a:solidFill>
                  <a:srgbClr val="FF0000"/>
                </a:solidFill>
                <a:latin typeface="+mn-lt"/>
              </a:rPr>
              <a:t>Une vraie implication de jeunes et nouveaux membres</a:t>
            </a:r>
          </a:p>
        </p:txBody>
      </p:sp>
    </p:spTree>
    <p:extLst>
      <p:ext uri="{BB962C8B-B14F-4D97-AF65-F5344CB8AC3E}">
        <p14:creationId xmlns:p14="http://schemas.microsoft.com/office/powerpoint/2010/main" val="1195387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000" b="1" dirty="0">
                <a:latin typeface="+mn-lt"/>
              </a:rPr>
              <a:t>Bref bilan de deux mandats de Présidence</a:t>
            </a:r>
          </a:p>
        </p:txBody>
      </p:sp>
      <p:sp>
        <p:nvSpPr>
          <p:cNvPr id="3" name="Espace réservé du contenu 2"/>
          <p:cNvSpPr>
            <a:spLocks noGrp="1"/>
          </p:cNvSpPr>
          <p:nvPr>
            <p:ph idx="1"/>
          </p:nvPr>
        </p:nvSpPr>
        <p:spPr/>
        <p:txBody>
          <a:bodyPr>
            <a:normAutofit fontScale="85000" lnSpcReduction="20000"/>
          </a:bodyPr>
          <a:lstStyle/>
          <a:p>
            <a:pPr marL="0" indent="0">
              <a:buNone/>
            </a:pPr>
            <a:r>
              <a:rPr lang="fr-FR" b="1" dirty="0">
                <a:solidFill>
                  <a:srgbClr val="FF0000"/>
                </a:solidFill>
                <a:latin typeface="+mn-lt"/>
              </a:rPr>
              <a:t>Des pistes pour l’avenir :</a:t>
            </a:r>
          </a:p>
          <a:p>
            <a:r>
              <a:rPr lang="fr-FR" b="1" dirty="0">
                <a:solidFill>
                  <a:srgbClr val="FF0000"/>
                </a:solidFill>
                <a:latin typeface="+mn-lt"/>
              </a:rPr>
              <a:t> que le différend franco-français sur le Laguiole trouve une issue positive</a:t>
            </a:r>
          </a:p>
          <a:p>
            <a:r>
              <a:rPr lang="fr-FR" b="1" dirty="0">
                <a:solidFill>
                  <a:srgbClr val="FF0000"/>
                </a:solidFill>
                <a:latin typeface="+mn-lt"/>
              </a:rPr>
              <a:t>Que les actions « export » et « veille juridique » donnent des résultats concrets dés 2022.</a:t>
            </a:r>
          </a:p>
          <a:p>
            <a:r>
              <a:rPr lang="fr-FR" b="1" dirty="0">
                <a:solidFill>
                  <a:srgbClr val="FF0000"/>
                </a:solidFill>
                <a:latin typeface="+mn-lt"/>
              </a:rPr>
              <a:t>Que d’autres actions puissent  suivre : veille technologique, achats groupés sur certains produits, remise en cause de l’arrêté de 1976 sur le « 13% » de chrome, poursuite des liens avec nos homologues européens, que notre participation à la FEC se précise, que l’enquête UIMM soit réactualisée.</a:t>
            </a:r>
          </a:p>
          <a:p>
            <a:r>
              <a:rPr lang="fr-FR" b="1" dirty="0">
                <a:solidFill>
                  <a:srgbClr val="FF0000"/>
                </a:solidFill>
                <a:latin typeface="+mn-lt"/>
              </a:rPr>
              <a:t>Que les acteurs couteliers Français n’attendent pas qu’un problème soudain surgisse pour décider de façon trop ponctuelle de devenir membre.</a:t>
            </a:r>
          </a:p>
        </p:txBody>
      </p:sp>
    </p:spTree>
    <p:extLst>
      <p:ext uri="{BB962C8B-B14F-4D97-AF65-F5344CB8AC3E}">
        <p14:creationId xmlns:p14="http://schemas.microsoft.com/office/powerpoint/2010/main" val="3890862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5028" y="333697"/>
            <a:ext cx="7886700" cy="498157"/>
          </a:xfrm>
        </p:spPr>
        <p:txBody>
          <a:bodyPr/>
          <a:lstStyle/>
          <a:p>
            <a:pPr algn="ctr"/>
            <a:r>
              <a:rPr lang="fr-FR" dirty="0">
                <a:latin typeface="+mn-lt"/>
              </a:rPr>
              <a:t>RENOUVELLEMENT DU CONSEIL D’ADMINISTRATION </a:t>
            </a:r>
            <a:r>
              <a:rPr lang="fr-FR" sz="1800" dirty="0">
                <a:latin typeface="+mn-lt"/>
              </a:rPr>
              <a:t>(** = candidats entrants)</a:t>
            </a:r>
            <a:r>
              <a:rPr lang="fr-FR" dirty="0">
                <a:latin typeface="+mn-lt"/>
              </a:rPr>
              <a:t> </a:t>
            </a:r>
            <a:r>
              <a:rPr lang="fr-FR" dirty="0"/>
              <a:t>:</a:t>
            </a:r>
          </a:p>
        </p:txBody>
      </p:sp>
      <p:sp>
        <p:nvSpPr>
          <p:cNvPr id="3" name="Espace réservé du contenu 2"/>
          <p:cNvSpPr>
            <a:spLocks noGrp="1"/>
          </p:cNvSpPr>
          <p:nvPr>
            <p:ph idx="1"/>
          </p:nvPr>
        </p:nvSpPr>
        <p:spPr>
          <a:xfrm>
            <a:off x="628650" y="1289304"/>
            <a:ext cx="7886700" cy="5175504"/>
          </a:xfrm>
        </p:spPr>
        <p:txBody>
          <a:bodyPr>
            <a:normAutofit fontScale="47500" lnSpcReduction="20000"/>
          </a:bodyPr>
          <a:lstStyle/>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AGORATEC</a:t>
            </a:r>
            <a:r>
              <a:rPr lang="fr-FR" dirty="0">
                <a:latin typeface="Calibri" panose="020F0502020204030204" pitchFamily="34" charset="0"/>
                <a:ea typeface="Calibri" panose="020F0502020204030204" pitchFamily="34" charset="0"/>
                <a:cs typeface="Times New Roman" panose="02020603050405020304" pitchFamily="18" charset="0"/>
              </a:rPr>
              <a:t>     Philippe FONTERET  **</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AMEFA</a:t>
            </a:r>
            <a:r>
              <a:rPr lang="fr-FR" dirty="0">
                <a:latin typeface="Calibri" panose="020F0502020204030204" pitchFamily="34" charset="0"/>
                <a:ea typeface="Calibri" panose="020F0502020204030204" pitchFamily="34" charset="0"/>
                <a:cs typeface="Times New Roman" panose="02020603050405020304" pitchFamily="18" charset="0"/>
              </a:rPr>
              <a:t>     Jean-Michel PARISY</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ARNO </a:t>
            </a:r>
            <a:r>
              <a:rPr lang="fr-FR" dirty="0">
                <a:latin typeface="Calibri" panose="020F0502020204030204" pitchFamily="34" charset="0"/>
                <a:ea typeface="Calibri" panose="020F0502020204030204" pitchFamily="34" charset="0"/>
                <a:cs typeface="Times New Roman" panose="02020603050405020304" pitchFamily="18" charset="0"/>
              </a:rPr>
              <a:t>    Pascal JODAS</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AU NAIN COUTELIER</a:t>
            </a:r>
            <a:r>
              <a:rPr lang="fr-FR" dirty="0">
                <a:latin typeface="Calibri" panose="020F0502020204030204" pitchFamily="34" charset="0"/>
                <a:ea typeface="Calibri" panose="020F0502020204030204" pitchFamily="34" charset="0"/>
                <a:cs typeface="Times New Roman" panose="02020603050405020304" pitchFamily="18" charset="0"/>
              </a:rPr>
              <a:t>     Nathalie DAUPHANT</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CLAUDE DOZORME</a:t>
            </a:r>
            <a:r>
              <a:rPr lang="fr-FR" dirty="0">
                <a:latin typeface="Calibri" panose="020F0502020204030204" pitchFamily="34" charset="0"/>
                <a:ea typeface="Calibri" panose="020F0502020204030204" pitchFamily="34" charset="0"/>
                <a:cs typeface="Times New Roman" panose="02020603050405020304" pitchFamily="18" charset="0"/>
              </a:rPr>
              <a:t>     Claudine DOZORME</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COUTELLERIE ANDRE VERDIER</a:t>
            </a:r>
            <a:r>
              <a:rPr lang="fr-FR" dirty="0">
                <a:latin typeface="Calibri" panose="020F0502020204030204" pitchFamily="34" charset="0"/>
                <a:ea typeface="Calibri" panose="020F0502020204030204" pitchFamily="34" charset="0"/>
                <a:cs typeface="Times New Roman" panose="02020603050405020304" pitchFamily="18" charset="0"/>
              </a:rPr>
              <a:t>     Aubry VERDIER</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COUTELLERIE CHAMBRIARD</a:t>
            </a:r>
            <a:r>
              <a:rPr lang="fr-FR" dirty="0">
                <a:latin typeface="Calibri" panose="020F0502020204030204" pitchFamily="34" charset="0"/>
                <a:ea typeface="Calibri" panose="020F0502020204030204" pitchFamily="34" charset="0"/>
                <a:cs typeface="Times New Roman" panose="02020603050405020304" pitchFamily="18" charset="0"/>
              </a:rPr>
              <a:t>     Dominique CHAMBRIARD</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DEGLON </a:t>
            </a:r>
            <a:r>
              <a:rPr lang="fr-FR" dirty="0">
                <a:latin typeface="Calibri" panose="020F0502020204030204" pitchFamily="34" charset="0"/>
                <a:ea typeface="Calibri" panose="020F0502020204030204" pitchFamily="34" charset="0"/>
                <a:cs typeface="Times New Roman" panose="02020603050405020304" pitchFamily="18" charset="0"/>
              </a:rPr>
              <a:t>    Thierry DEGLON</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EUROTECHNI </a:t>
            </a:r>
            <a:r>
              <a:rPr lang="fr-FR" dirty="0">
                <a:latin typeface="Calibri" panose="020F0502020204030204" pitchFamily="34" charset="0"/>
                <a:ea typeface="Calibri" panose="020F0502020204030204" pitchFamily="34" charset="0"/>
                <a:cs typeface="Times New Roman" panose="02020603050405020304" pitchFamily="18" charset="0"/>
              </a:rPr>
              <a:t>    Damien DESCOURS</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FISCHER BARGOIN</a:t>
            </a:r>
            <a:r>
              <a:rPr lang="fr-FR" dirty="0">
                <a:latin typeface="Calibri" panose="020F0502020204030204" pitchFamily="34" charset="0"/>
                <a:ea typeface="Calibri" panose="020F0502020204030204" pitchFamily="34" charset="0"/>
                <a:cs typeface="Times New Roman" panose="02020603050405020304" pitchFamily="18" charset="0"/>
              </a:rPr>
              <a:t>     Jacques RAYNAUD</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FONTENILLE PATAUD</a:t>
            </a:r>
            <a:r>
              <a:rPr lang="fr-FR" dirty="0">
                <a:latin typeface="Calibri" panose="020F0502020204030204" pitchFamily="34" charset="0"/>
                <a:ea typeface="Calibri" panose="020F0502020204030204" pitchFamily="34" charset="0"/>
                <a:cs typeface="Times New Roman" panose="02020603050405020304" pitchFamily="18" charset="0"/>
              </a:rPr>
              <a:t>     Yann DELARBOULAS</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GOYON CHAZEAU</a:t>
            </a:r>
            <a:r>
              <a:rPr lang="fr-FR" dirty="0">
                <a:latin typeface="Calibri" panose="020F0502020204030204" pitchFamily="34" charset="0"/>
                <a:ea typeface="Calibri" panose="020F0502020204030204" pitchFamily="34" charset="0"/>
                <a:cs typeface="Times New Roman" panose="02020603050405020304" pitchFamily="18" charset="0"/>
              </a:rPr>
              <a:t>     Magali SOUCILLE</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H. BELIGNE</a:t>
            </a:r>
            <a:r>
              <a:rPr lang="fr-FR" dirty="0">
                <a:latin typeface="Calibri" panose="020F0502020204030204" pitchFamily="34" charset="0"/>
                <a:ea typeface="Calibri" panose="020F0502020204030204" pitchFamily="34" charset="0"/>
                <a:cs typeface="Times New Roman" panose="02020603050405020304" pitchFamily="18" charset="0"/>
              </a:rPr>
              <a:t>     Jérôme BELIGNE  **</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JEAN DUBOST</a:t>
            </a:r>
            <a:r>
              <a:rPr lang="fr-FR" dirty="0">
                <a:latin typeface="Calibri" panose="020F0502020204030204" pitchFamily="34" charset="0"/>
                <a:ea typeface="Calibri" panose="020F0502020204030204" pitchFamily="34" charset="0"/>
                <a:cs typeface="Times New Roman" panose="02020603050405020304" pitchFamily="18" charset="0"/>
              </a:rPr>
              <a:t>     Alexandre DUBOST   **</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OPINEL   </a:t>
            </a:r>
            <a:r>
              <a:rPr lang="fr-FR" dirty="0">
                <a:latin typeface="Calibri" panose="020F0502020204030204" pitchFamily="34" charset="0"/>
                <a:ea typeface="Calibri" panose="020F0502020204030204" pitchFamily="34" charset="0"/>
                <a:cs typeface="Times New Roman" panose="02020603050405020304" pitchFamily="18" charset="0"/>
              </a:rPr>
              <a:t>  Luc SIMON  **</a:t>
            </a:r>
          </a:p>
          <a:p>
            <a:pPr marL="342900" lvl="0" indent="-342900">
              <a:lnSpc>
                <a:spcPct val="107000"/>
              </a:lnSpc>
              <a:spcAft>
                <a:spcPts val="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ROUSSELON DUMAS SABATIER</a:t>
            </a:r>
            <a:r>
              <a:rPr lang="fr-FR" dirty="0">
                <a:latin typeface="Calibri" panose="020F0502020204030204" pitchFamily="34" charset="0"/>
                <a:ea typeface="Calibri" panose="020F0502020204030204" pitchFamily="34" charset="0"/>
                <a:cs typeface="Times New Roman" panose="02020603050405020304" pitchFamily="18" charset="0"/>
              </a:rPr>
              <a:t>     Lionel SOL</a:t>
            </a:r>
          </a:p>
          <a:p>
            <a:pPr marL="342900" lvl="0" indent="-342900">
              <a:lnSpc>
                <a:spcPct val="107000"/>
              </a:lnSpc>
              <a:spcAft>
                <a:spcPts val="800"/>
              </a:spcAft>
              <a:buFont typeface="+mj-lt"/>
              <a:buAutoNum type="arabicPeriod"/>
            </a:pPr>
            <a:r>
              <a:rPr lang="fr-FR" b="1" dirty="0">
                <a:latin typeface="Calibri" panose="020F0502020204030204" pitchFamily="34" charset="0"/>
                <a:ea typeface="Calibri" panose="020F0502020204030204" pitchFamily="34" charset="0"/>
                <a:cs typeface="Times New Roman" panose="02020603050405020304" pitchFamily="18" charset="0"/>
              </a:rPr>
              <a:t>TARRERIAS BONJEAN</a:t>
            </a:r>
            <a:r>
              <a:rPr lang="fr-FR" dirty="0">
                <a:latin typeface="Calibri" panose="020F0502020204030204" pitchFamily="34" charset="0"/>
                <a:ea typeface="Calibri" panose="020F0502020204030204" pitchFamily="34" charset="0"/>
                <a:cs typeface="Times New Roman" panose="02020603050405020304" pitchFamily="18" charset="0"/>
              </a:rPr>
              <a:t>     Stéphane GUILLAUMONT</a:t>
            </a:r>
          </a:p>
          <a:p>
            <a:endParaRPr lang="fr-FR" dirty="0"/>
          </a:p>
        </p:txBody>
      </p:sp>
    </p:spTree>
    <p:extLst>
      <p:ext uri="{BB962C8B-B14F-4D97-AF65-F5344CB8AC3E}">
        <p14:creationId xmlns:p14="http://schemas.microsoft.com/office/powerpoint/2010/main" val="16194379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5028" y="333697"/>
            <a:ext cx="7886700" cy="498157"/>
          </a:xfrm>
        </p:spPr>
        <p:txBody>
          <a:bodyPr/>
          <a:lstStyle/>
          <a:p>
            <a:pPr algn="ctr"/>
            <a:r>
              <a:rPr lang="fr-FR" dirty="0">
                <a:latin typeface="+mn-lt"/>
              </a:rPr>
              <a:t>RENOUVELLEMENT DU CONSEIL D’ADMINISTRATION </a:t>
            </a:r>
            <a:endParaRPr lang="fr-FR" dirty="0"/>
          </a:p>
        </p:txBody>
      </p:sp>
      <p:sp>
        <p:nvSpPr>
          <p:cNvPr id="3" name="Espace réservé du contenu 2"/>
          <p:cNvSpPr>
            <a:spLocks noGrp="1"/>
          </p:cNvSpPr>
          <p:nvPr>
            <p:ph idx="1"/>
          </p:nvPr>
        </p:nvSpPr>
        <p:spPr>
          <a:xfrm>
            <a:off x="628650" y="2011680"/>
            <a:ext cx="7886700" cy="5175504"/>
          </a:xfrm>
        </p:spPr>
        <p:txBody>
          <a:bodyPr>
            <a:normAutofit/>
          </a:bodyPr>
          <a:lstStyle/>
          <a:p>
            <a:r>
              <a:rPr lang="fr-FR" i="1" dirty="0">
                <a:solidFill>
                  <a:schemeClr val="accent1"/>
                </a:solidFill>
                <a:latin typeface="+mn-lt"/>
              </a:rPr>
              <a:t>Le nombre de candidats (17) étant inférieur au maximum possible (20), l’ensemble de la liste proposée est élue à l’unanimité.</a:t>
            </a:r>
          </a:p>
          <a:p>
            <a:r>
              <a:rPr lang="fr-FR" i="1" dirty="0">
                <a:solidFill>
                  <a:schemeClr val="accent1"/>
                </a:solidFill>
                <a:latin typeface="+mn-lt"/>
              </a:rPr>
              <a:t>Félicitations aux élus, dont 4 nouveaux.</a:t>
            </a:r>
          </a:p>
        </p:txBody>
      </p:sp>
    </p:spTree>
    <p:extLst>
      <p:ext uri="{BB962C8B-B14F-4D97-AF65-F5344CB8AC3E}">
        <p14:creationId xmlns:p14="http://schemas.microsoft.com/office/powerpoint/2010/main" val="32890446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5028" y="333697"/>
            <a:ext cx="7886700" cy="498157"/>
          </a:xfrm>
        </p:spPr>
        <p:txBody>
          <a:bodyPr/>
          <a:lstStyle/>
          <a:p>
            <a:pPr algn="ctr"/>
            <a:r>
              <a:rPr lang="fr-FR" dirty="0">
                <a:latin typeface="+mn-lt"/>
              </a:rPr>
              <a:t>RENOUVELLEMENT DU CONSEIL D’ADMINISTRATION </a:t>
            </a:r>
            <a:r>
              <a:rPr lang="fr-FR" dirty="0"/>
              <a:t>:</a:t>
            </a:r>
          </a:p>
        </p:txBody>
      </p:sp>
      <p:sp>
        <p:nvSpPr>
          <p:cNvPr id="3" name="Espace réservé du contenu 2"/>
          <p:cNvSpPr>
            <a:spLocks noGrp="1"/>
          </p:cNvSpPr>
          <p:nvPr>
            <p:ph idx="1"/>
          </p:nvPr>
        </p:nvSpPr>
        <p:spPr>
          <a:xfrm>
            <a:off x="628650" y="1289304"/>
            <a:ext cx="7886700" cy="5175504"/>
          </a:xfrm>
        </p:spPr>
        <p:txBody>
          <a:bodyPr>
            <a:normAutofit/>
          </a:bodyPr>
          <a:lstStyle/>
          <a:p>
            <a:r>
              <a:rPr lang="fr-FR" sz="2400" dirty="0">
                <a:latin typeface="+mn-lt"/>
              </a:rPr>
              <a:t>Proposition que le CA se réunisse dans les prochaines semaines pour pourvoir les différents postes :</a:t>
            </a:r>
          </a:p>
          <a:p>
            <a:r>
              <a:rPr lang="fr-FR" sz="2400" b="1" dirty="0">
                <a:latin typeface="+mn-lt"/>
              </a:rPr>
              <a:t>Bureau</a:t>
            </a:r>
            <a:r>
              <a:rPr lang="fr-FR" sz="2400" dirty="0">
                <a:latin typeface="+mn-lt"/>
              </a:rPr>
              <a:t> = Présidence (collège Fabricants), Vice-Présidence (1ou 2), Trésorier, Secrétariat</a:t>
            </a:r>
          </a:p>
          <a:p>
            <a:r>
              <a:rPr lang="fr-FR" sz="2400" b="1" dirty="0">
                <a:latin typeface="+mn-lt"/>
              </a:rPr>
              <a:t>Commissions</a:t>
            </a:r>
            <a:r>
              <a:rPr lang="fr-FR" sz="2400" dirty="0">
                <a:latin typeface="+mn-lt"/>
              </a:rPr>
              <a:t> (animateur et membres) :</a:t>
            </a:r>
          </a:p>
          <a:p>
            <a:pPr>
              <a:buFontTx/>
              <a:buChar char="-"/>
            </a:pPr>
            <a:r>
              <a:rPr lang="fr-FR" sz="2400" dirty="0">
                <a:latin typeface="+mn-lt"/>
              </a:rPr>
              <a:t>Normes</a:t>
            </a:r>
          </a:p>
          <a:p>
            <a:pPr>
              <a:buFontTx/>
              <a:buChar char="-"/>
            </a:pPr>
            <a:r>
              <a:rPr lang="fr-FR" sz="2400" dirty="0">
                <a:latin typeface="+mn-lt"/>
              </a:rPr>
              <a:t>Veille juridique</a:t>
            </a:r>
          </a:p>
          <a:p>
            <a:pPr>
              <a:buFontTx/>
              <a:buChar char="-"/>
            </a:pPr>
            <a:r>
              <a:rPr lang="fr-FR" sz="2400" dirty="0">
                <a:latin typeface="+mn-lt"/>
              </a:rPr>
              <a:t>Communication (suivi du site, questions/réponses, documents FFC,…)</a:t>
            </a:r>
          </a:p>
          <a:p>
            <a:pPr>
              <a:buFontTx/>
              <a:buChar char="-"/>
            </a:pPr>
            <a:r>
              <a:rPr lang="fr-FR" sz="2400" dirty="0">
                <a:latin typeface="+mn-lt"/>
              </a:rPr>
              <a:t>Actions Export</a:t>
            </a:r>
          </a:p>
        </p:txBody>
      </p:sp>
    </p:spTree>
    <p:extLst>
      <p:ext uri="{BB962C8B-B14F-4D97-AF65-F5344CB8AC3E}">
        <p14:creationId xmlns:p14="http://schemas.microsoft.com/office/powerpoint/2010/main" val="13763808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FR" sz="5400" dirty="0"/>
              <a:t>Merci pour votre participation !</a:t>
            </a:r>
          </a:p>
        </p:txBody>
      </p:sp>
    </p:spTree>
    <p:extLst>
      <p:ext uri="{BB962C8B-B14F-4D97-AF65-F5344CB8AC3E}">
        <p14:creationId xmlns:p14="http://schemas.microsoft.com/office/powerpoint/2010/main" val="1135743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mn-lt"/>
              </a:rPr>
              <a:t>Projet de création d’un club achat « FFC » :</a:t>
            </a:r>
          </a:p>
        </p:txBody>
      </p:sp>
      <p:sp>
        <p:nvSpPr>
          <p:cNvPr id="3" name="Espace réservé du contenu 2"/>
          <p:cNvSpPr>
            <a:spLocks noGrp="1"/>
          </p:cNvSpPr>
          <p:nvPr>
            <p:ph idx="1"/>
          </p:nvPr>
        </p:nvSpPr>
        <p:spPr/>
        <p:txBody>
          <a:bodyPr/>
          <a:lstStyle/>
          <a:p>
            <a:r>
              <a:rPr lang="fr-FR" dirty="0">
                <a:latin typeface="+mn-lt"/>
              </a:rPr>
              <a:t>La tentative de s’adosser à la société MERCURIAL n’a pu aboutir.</a:t>
            </a:r>
          </a:p>
          <a:p>
            <a:r>
              <a:rPr lang="fr-FR" dirty="0">
                <a:latin typeface="+mn-lt"/>
              </a:rPr>
              <a:t>Incompréhension quant aux exigences demandées par </a:t>
            </a:r>
            <a:r>
              <a:rPr lang="fr-FR" dirty="0" err="1">
                <a:latin typeface="+mn-lt"/>
              </a:rPr>
              <a:t>Mercurial</a:t>
            </a:r>
            <a:r>
              <a:rPr lang="fr-FR" dirty="0">
                <a:latin typeface="+mn-lt"/>
              </a:rPr>
              <a:t> (adhésion préalable obligatoire à </a:t>
            </a:r>
            <a:r>
              <a:rPr lang="fr-FR" dirty="0" err="1">
                <a:latin typeface="+mn-lt"/>
              </a:rPr>
              <a:t>Mercurial</a:t>
            </a:r>
            <a:r>
              <a:rPr lang="fr-FR" dirty="0">
                <a:latin typeface="+mn-lt"/>
              </a:rPr>
              <a:t> de chacun de nos membres participants)</a:t>
            </a:r>
          </a:p>
          <a:p>
            <a:r>
              <a:rPr lang="fr-FR" dirty="0">
                <a:latin typeface="+mn-lt"/>
              </a:rPr>
              <a:t>L’idée demeure, mais nécessite un véritable investissement de nos adhérents, et de trouver un animateur pour le suivi. Projet à reprendre sur les mandats 2022-2023 ?</a:t>
            </a:r>
          </a:p>
          <a:p>
            <a:endParaRPr lang="fr-FR" dirty="0">
              <a:latin typeface="+mn-lt"/>
            </a:endParaRPr>
          </a:p>
        </p:txBody>
      </p:sp>
    </p:spTree>
    <p:extLst>
      <p:ext uri="{BB962C8B-B14F-4D97-AF65-F5344CB8AC3E}">
        <p14:creationId xmlns:p14="http://schemas.microsoft.com/office/powerpoint/2010/main" val="613730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803537"/>
            <a:ext cx="7886700" cy="498157"/>
          </a:xfrm>
        </p:spPr>
        <p:txBody>
          <a:bodyPr/>
          <a:lstStyle/>
          <a:p>
            <a:pPr algn="ctr"/>
            <a:r>
              <a:rPr lang="fr-FR" sz="3600" b="1" dirty="0">
                <a:latin typeface="+mn-lt"/>
              </a:rPr>
              <a:t>Communication :</a:t>
            </a:r>
          </a:p>
        </p:txBody>
      </p:sp>
      <p:sp>
        <p:nvSpPr>
          <p:cNvPr id="3" name="Espace réservé du contenu 2"/>
          <p:cNvSpPr>
            <a:spLocks noGrp="1"/>
          </p:cNvSpPr>
          <p:nvPr>
            <p:ph idx="1"/>
          </p:nvPr>
        </p:nvSpPr>
        <p:spPr>
          <a:xfrm>
            <a:off x="628650" y="1782576"/>
            <a:ext cx="7886700" cy="4325615"/>
          </a:xfrm>
        </p:spPr>
        <p:txBody>
          <a:bodyPr>
            <a:noAutofit/>
          </a:bodyPr>
          <a:lstStyle/>
          <a:p>
            <a:r>
              <a:rPr lang="fr-FR" sz="2600" dirty="0">
                <a:latin typeface="+mn-lt"/>
              </a:rPr>
              <a:t>Mi 2020, lancement de notre nouveau site : « mieux faire connaitre nos métiers autour des couteaux et des couverts »</a:t>
            </a:r>
          </a:p>
          <a:p>
            <a:r>
              <a:rPr lang="fr-FR" sz="2600" dirty="0">
                <a:latin typeface="+mn-lt"/>
              </a:rPr>
              <a:t>Un espace vitrine « adhérents »</a:t>
            </a:r>
          </a:p>
          <a:p>
            <a:r>
              <a:rPr lang="fr-FR" sz="2600" dirty="0">
                <a:latin typeface="+mn-lt"/>
              </a:rPr>
              <a:t>Merci à l’équipe qui s’est mobilisée autour de Yann Delarboulas : Claudine Dozorme, Lionel Sol, Damien </a:t>
            </a:r>
            <a:r>
              <a:rPr lang="fr-FR" sz="2600" dirty="0" err="1">
                <a:latin typeface="+mn-lt"/>
              </a:rPr>
              <a:t>Descours</a:t>
            </a:r>
            <a:r>
              <a:rPr lang="fr-FR" sz="2600" dirty="0">
                <a:latin typeface="+mn-lt"/>
              </a:rPr>
              <a:t>, Karen, et tous ceux qui ont transmis textes, photos … et à l’agence Breakfast (69).</a:t>
            </a:r>
          </a:p>
          <a:p>
            <a:r>
              <a:rPr lang="fr-FR" sz="2600" dirty="0">
                <a:latin typeface="+mn-lt"/>
              </a:rPr>
              <a:t>Merci aux adhérents qui ne l’ont pas encore fait d’actualiser leur espace, et de le faire vivre.</a:t>
            </a:r>
          </a:p>
        </p:txBody>
      </p:sp>
    </p:spTree>
    <p:extLst>
      <p:ext uri="{BB962C8B-B14F-4D97-AF65-F5344CB8AC3E}">
        <p14:creationId xmlns:p14="http://schemas.microsoft.com/office/powerpoint/2010/main" val="2517382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803537"/>
            <a:ext cx="7886700" cy="498157"/>
          </a:xfrm>
        </p:spPr>
        <p:txBody>
          <a:bodyPr/>
          <a:lstStyle/>
          <a:p>
            <a:pPr algn="ctr"/>
            <a:r>
              <a:rPr lang="fr-FR" sz="3600" b="1" dirty="0">
                <a:latin typeface="+mn-lt"/>
              </a:rPr>
              <a:t>Communication :</a:t>
            </a:r>
          </a:p>
        </p:txBody>
      </p:sp>
      <p:sp>
        <p:nvSpPr>
          <p:cNvPr id="3" name="Espace réservé du contenu 2"/>
          <p:cNvSpPr>
            <a:spLocks noGrp="1"/>
          </p:cNvSpPr>
          <p:nvPr>
            <p:ph idx="1"/>
          </p:nvPr>
        </p:nvSpPr>
        <p:spPr>
          <a:xfrm>
            <a:off x="628650" y="1782577"/>
            <a:ext cx="7886700" cy="3849474"/>
          </a:xfrm>
        </p:spPr>
        <p:txBody>
          <a:bodyPr>
            <a:normAutofit fontScale="55000" lnSpcReduction="20000"/>
          </a:bodyPr>
          <a:lstStyle/>
          <a:p>
            <a:r>
              <a:rPr lang="fr-FR" sz="4700" dirty="0">
                <a:latin typeface="+mn-lt"/>
              </a:rPr>
              <a:t>Afin d’éviter d’éventuels quiproquos, une charte a été rédigée quant à l’utilisation du nouveau logo de la FFC par ses adhérents :</a:t>
            </a:r>
          </a:p>
          <a:p>
            <a:r>
              <a:rPr lang="fr-FR" sz="4700" dirty="0">
                <a:latin typeface="+mn-lt"/>
              </a:rPr>
              <a:t>  Rappel des principales règles :</a:t>
            </a:r>
          </a:p>
          <a:p>
            <a:pPr marL="0" indent="0">
              <a:buNone/>
            </a:pPr>
            <a:endParaRPr lang="fr-FR" sz="3400" dirty="0">
              <a:latin typeface="+mn-lt"/>
            </a:endParaRPr>
          </a:p>
          <a:p>
            <a:pPr marL="0" indent="0">
              <a:buNone/>
            </a:pPr>
            <a:r>
              <a:rPr lang="fr-FR" sz="3300" dirty="0">
                <a:latin typeface="+mn-lt"/>
              </a:rPr>
              <a:t>- </a:t>
            </a:r>
            <a:r>
              <a:rPr lang="fr-FR" sz="2500" dirty="0">
                <a:latin typeface="+mn-lt"/>
              </a:rPr>
              <a:t>  </a:t>
            </a:r>
            <a:r>
              <a:rPr lang="fr-FR" sz="2900" dirty="0">
                <a:latin typeface="+mn-lt"/>
              </a:rPr>
              <a:t>le logo ne devra pas être apposé sur des produits, packagings, pages intérieures de catalogues ou site, ni sur des stands ou étals.</a:t>
            </a:r>
          </a:p>
          <a:p>
            <a:pPr>
              <a:buFontTx/>
              <a:buChar char="-"/>
            </a:pPr>
            <a:r>
              <a:rPr lang="fr-FR" sz="2900" dirty="0">
                <a:latin typeface="+mn-lt"/>
              </a:rPr>
              <a:t>Pour souligner l’appartenance d’une entreprise à la FFC, le logo pourra apparaître uniquement sur la page de présentation de l’entreprise.</a:t>
            </a:r>
          </a:p>
          <a:p>
            <a:pPr>
              <a:buFontTx/>
              <a:buChar char="-"/>
            </a:pPr>
            <a:r>
              <a:rPr lang="fr-FR" sz="2900" dirty="0">
                <a:latin typeface="+mn-lt"/>
              </a:rPr>
              <a:t>Sa taille ne devra pas être supérieure à celle du logo de l’entreprise ou d’autres logos d’organisations professionnelles</a:t>
            </a:r>
          </a:p>
          <a:p>
            <a:pPr>
              <a:buFontTx/>
              <a:buChar char="-"/>
            </a:pPr>
            <a:r>
              <a:rPr lang="fr-FR" sz="2900" dirty="0">
                <a:latin typeface="+mn-lt"/>
              </a:rPr>
              <a:t>Le logo devra respecter l’original fourni (soit en couleur, soit version NB)</a:t>
            </a:r>
          </a:p>
          <a:p>
            <a:pPr marL="0" indent="0">
              <a:buNone/>
            </a:pPr>
            <a:r>
              <a:rPr lang="fr-FR" sz="4400" dirty="0">
                <a:latin typeface="+mn-lt"/>
              </a:rPr>
              <a:t>  </a:t>
            </a:r>
          </a:p>
        </p:txBody>
      </p:sp>
    </p:spTree>
    <p:extLst>
      <p:ext uri="{BB962C8B-B14F-4D97-AF65-F5344CB8AC3E}">
        <p14:creationId xmlns:p14="http://schemas.microsoft.com/office/powerpoint/2010/main" val="3537722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600" b="1" dirty="0">
                <a:latin typeface="+mn-lt"/>
              </a:rPr>
              <a:t>Territoires d’Industrie </a:t>
            </a:r>
          </a:p>
        </p:txBody>
      </p:sp>
      <p:sp>
        <p:nvSpPr>
          <p:cNvPr id="3" name="Espace réservé du contenu 2"/>
          <p:cNvSpPr>
            <a:spLocks noGrp="1"/>
          </p:cNvSpPr>
          <p:nvPr>
            <p:ph idx="1"/>
          </p:nvPr>
        </p:nvSpPr>
        <p:spPr>
          <a:xfrm>
            <a:off x="555498" y="1252878"/>
            <a:ext cx="7886700" cy="4351338"/>
          </a:xfrm>
        </p:spPr>
        <p:txBody>
          <a:bodyPr>
            <a:normAutofit fontScale="92500" lnSpcReduction="10000"/>
          </a:bodyPr>
          <a:lstStyle/>
          <a:p>
            <a:r>
              <a:rPr lang="fr-FR" dirty="0">
                <a:latin typeface="+mn-lt"/>
              </a:rPr>
              <a:t>Initiative du gouvernement lancée en 2019 pour clarifier les très (trop) nombreuses aides de l’Etat afin de soutenir l’industrie</a:t>
            </a:r>
          </a:p>
          <a:p>
            <a:r>
              <a:rPr lang="fr-FR" dirty="0">
                <a:latin typeface="+mn-lt"/>
              </a:rPr>
              <a:t>La FFC a très vite proposé plusieurs « fiches actions » sur plusieurs thèmes </a:t>
            </a:r>
            <a:r>
              <a:rPr lang="fr-FR" sz="2000" dirty="0">
                <a:latin typeface="+mn-lt"/>
              </a:rPr>
              <a:t>(normes, prospection export, veille juridique, technologiques…)</a:t>
            </a:r>
          </a:p>
          <a:p>
            <a:pPr lvl="0"/>
            <a:r>
              <a:rPr lang="fr-FR" dirty="0">
                <a:solidFill>
                  <a:prstClr val="black"/>
                </a:solidFill>
                <a:latin typeface="Calibri" panose="020F0502020204030204"/>
              </a:rPr>
              <a:t>Plusieurs réunions ont eu lieu </a:t>
            </a:r>
            <a:r>
              <a:rPr lang="fr-FR" sz="1900" dirty="0">
                <a:solidFill>
                  <a:prstClr val="black"/>
                </a:solidFill>
                <a:latin typeface="Calibri" panose="020F0502020204030204"/>
              </a:rPr>
              <a:t>(à la CCI, au Parc Régional, au Conseil Régional…)</a:t>
            </a:r>
            <a:r>
              <a:rPr lang="fr-FR" dirty="0">
                <a:solidFill>
                  <a:prstClr val="black"/>
                </a:solidFill>
                <a:latin typeface="Calibri" panose="020F0502020204030204"/>
              </a:rPr>
              <a:t> mais sans succès.</a:t>
            </a:r>
          </a:p>
          <a:p>
            <a:pPr lvl="0"/>
            <a:r>
              <a:rPr lang="fr-FR" dirty="0">
                <a:solidFill>
                  <a:prstClr val="black"/>
                </a:solidFill>
                <a:latin typeface="Calibri" panose="020F0502020204030204"/>
              </a:rPr>
              <a:t>On relève le grand manque laissé par le siphonage des CCI qui elles, connaissaient parfaitement le monde des entreprises et de leurs besoins réels.</a:t>
            </a:r>
          </a:p>
          <a:p>
            <a:pPr lvl="0"/>
            <a:r>
              <a:rPr lang="fr-FR" dirty="0">
                <a:solidFill>
                  <a:prstClr val="black"/>
                </a:solidFill>
                <a:latin typeface="Calibri" panose="020F0502020204030204"/>
              </a:rPr>
              <a:t>Le confinement a fini de « plomber » ce programme.</a:t>
            </a:r>
            <a:endParaRPr lang="fr-FR" sz="2000" dirty="0">
              <a:latin typeface="+mn-lt"/>
            </a:endParaRPr>
          </a:p>
        </p:txBody>
      </p:sp>
    </p:spTree>
    <p:extLst>
      <p:ext uri="{BB962C8B-B14F-4D97-AF65-F5344CB8AC3E}">
        <p14:creationId xmlns:p14="http://schemas.microsoft.com/office/powerpoint/2010/main" val="1373473915"/>
      </p:ext>
    </p:extLst>
  </p:cSld>
  <p:clrMapOvr>
    <a:masterClrMapping/>
  </p:clrMapOvr>
</p:sld>
</file>

<file path=ppt/theme/theme1.xml><?xml version="1.0" encoding="utf-8"?>
<a:theme xmlns:a="http://schemas.openxmlformats.org/drawingml/2006/main" name="SANS LOGO">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VEC LOGO">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AVEC LOGO">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2082</TotalTime>
  <Words>3320</Words>
  <Application>Microsoft Office PowerPoint</Application>
  <PresentationFormat>Affichage à l'écran (4:3)</PresentationFormat>
  <Paragraphs>248</Paragraphs>
  <Slides>57</Slides>
  <Notes>0</Notes>
  <HiddenSlides>0</HiddenSlides>
  <MMClips>0</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57</vt:i4>
      </vt:variant>
    </vt:vector>
  </HeadingPairs>
  <TitlesOfParts>
    <vt:vector size="68" baseType="lpstr">
      <vt:lpstr>Arial</vt:lpstr>
      <vt:lpstr>Calibri</vt:lpstr>
      <vt:lpstr>Calibri Light</vt:lpstr>
      <vt:lpstr>Gotham Bold</vt:lpstr>
      <vt:lpstr>Gotham Book</vt:lpstr>
      <vt:lpstr>Gotham Light</vt:lpstr>
      <vt:lpstr>Gotham Medium</vt:lpstr>
      <vt:lpstr>Wingdings</vt:lpstr>
      <vt:lpstr>SANS LOGO</vt:lpstr>
      <vt:lpstr>AVEC LOGO</vt:lpstr>
      <vt:lpstr>1_AVEC LOGO</vt:lpstr>
      <vt:lpstr>ASSEMBLÉE GÉNÉRALE</vt:lpstr>
      <vt:lpstr>Présentation PowerPoint</vt:lpstr>
      <vt:lpstr>Rappel des principaux chiffres de la Profession au niveau national</vt:lpstr>
      <vt:lpstr>Présentation PowerPoint</vt:lpstr>
      <vt:lpstr>Une année bien spéciale :</vt:lpstr>
      <vt:lpstr>Projet de création d’un club achat « FFC » :</vt:lpstr>
      <vt:lpstr>Communication :</vt:lpstr>
      <vt:lpstr>Communication :</vt:lpstr>
      <vt:lpstr>Territoires d’Industrie </vt:lpstr>
      <vt:lpstr>Territoires d’Industrie – suite et … fin ? </vt:lpstr>
      <vt:lpstr>Poursuivre nos échanges avec les pays Européens Couteliers</vt:lpstr>
      <vt:lpstr>Normes de Coutellerie </vt:lpstr>
      <vt:lpstr>Normes de Coutellerie </vt:lpstr>
      <vt:lpstr>Normes de Coutellerie </vt:lpstr>
      <vt:lpstr>Normes de Coutellerie </vt:lpstr>
      <vt:lpstr>NOS RELATIONS AVEC NOS PARTENAIRES :</vt:lpstr>
      <vt:lpstr>Coutellia, organisé par la CCI. </vt:lpstr>
      <vt:lpstr> Fédération Européenne de la Coutellerie  </vt:lpstr>
      <vt:lpstr>  FRANCECLAT</vt:lpstr>
      <vt:lpstr>Confédération des Arts de la Table   (  CAT  )</vt:lpstr>
      <vt:lpstr>Formation Coutelière</vt:lpstr>
      <vt:lpstr>« Un des meilleurs ouvriers de France »</vt:lpstr>
      <vt:lpstr>Présentation PowerPoint</vt:lpstr>
      <vt:lpstr>Présentation PowerPoint</vt:lpstr>
      <vt:lpstr>Fonctionnement et Actions de la FFC </vt:lpstr>
      <vt:lpstr>Le résultat financier 2020 et projet 2021 </vt:lpstr>
      <vt:lpstr>Comptes FFC  2020</vt:lpstr>
      <vt:lpstr> 2021      projets en cours et à venir ! </vt:lpstr>
      <vt:lpstr>Actions de prospection pour rallier de nouveaux adhérents à la FFC :</vt:lpstr>
      <vt:lpstr>Actions de prospection pour rallier de nouveaux adhérents à la FFC :</vt:lpstr>
      <vt:lpstr>IG Laguiole : position de la FFC</vt:lpstr>
      <vt:lpstr>IG Laguiole : position de la FFC</vt:lpstr>
      <vt:lpstr>IG Laguiole </vt:lpstr>
      <vt:lpstr>Quelles actions possibles à l’export ?</vt:lpstr>
      <vt:lpstr>Actions collectives à l’Export</vt:lpstr>
      <vt:lpstr>Actions collectives à l’export</vt:lpstr>
      <vt:lpstr>Lancement d’une action de veille juridique</vt:lpstr>
      <vt:lpstr>Lancement d’une action de veille juridique</vt:lpstr>
      <vt:lpstr>Lancement d’une action de veille juridique</vt:lpstr>
      <vt:lpstr>Lancement d’une action de veille juridique</vt:lpstr>
      <vt:lpstr>Lancement d’une action de veille juridique</vt:lpstr>
      <vt:lpstr>Lancement d’une action de veille juridique</vt:lpstr>
      <vt:lpstr>Divers</vt:lpstr>
      <vt:lpstr>ORIENTATIONS 2021-2022 </vt:lpstr>
      <vt:lpstr>Présentation PowerPoint</vt:lpstr>
      <vt:lpstr>BUDGET PREVISIONNEL 2021 </vt:lpstr>
      <vt:lpstr>Approbation du Budget Prévisionnel 2021 </vt:lpstr>
      <vt:lpstr>Cotisations 2022 </vt:lpstr>
      <vt:lpstr>Cotisations 2022 </vt:lpstr>
      <vt:lpstr>Cotisations 2022 </vt:lpstr>
      <vt:lpstr>Bref bilan de deux mandats de Présidence</vt:lpstr>
      <vt:lpstr>Bref bilan de deux mandats de Présidence</vt:lpstr>
      <vt:lpstr>Bref bilan de deux mandats de Présidence</vt:lpstr>
      <vt:lpstr>RENOUVELLEMENT DU CONSEIL D’ADMINISTRATION (** = candidats entrants) :</vt:lpstr>
      <vt:lpstr>RENOUVELLEMENT DU CONSEIL D’ADMINISTRATION </vt:lpstr>
      <vt:lpstr>RENOUVELLEMENT DU CONSEIL D’ADMINISTRATION :</vt:lpstr>
      <vt:lpstr>Merci pour votre participation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utilisateur</cp:lastModifiedBy>
  <cp:revision>191</cp:revision>
  <cp:lastPrinted>2021-09-20T13:41:56Z</cp:lastPrinted>
  <dcterms:created xsi:type="dcterms:W3CDTF">2019-06-20T13:53:14Z</dcterms:created>
  <dcterms:modified xsi:type="dcterms:W3CDTF">2021-10-18T09:16:03Z</dcterms:modified>
</cp:coreProperties>
</file>